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Times New Roman Bold" charset="1" panose="02030802070405020303"/>
      <p:regular r:id="rId20"/>
    </p:embeddedFont>
    <p:embeddedFont>
      <p:font typeface="Times New Roman" charset="1" panose="02030502070405020303"/>
      <p:regular r:id="rId21"/>
    </p:embeddedFont>
    <p:embeddedFont>
      <p:font typeface="IBM Plex Mono Italics" charset="1" panose="020B0509050203000203"/>
      <p:regular r:id="rId22"/>
    </p:embeddedFont>
    <p:embeddedFont>
      <p:font typeface="IBM Plex Mono Bold" charset="1" panose="020B0809050203000203"/>
      <p:regular r:id="rId23"/>
    </p:embeddedFont>
    <p:embeddedFont>
      <p:font typeface="Open Sans Italics" charset="1" panose="020B0606030504020204"/>
      <p:regular r:id="rId24"/>
    </p:embeddedFont>
    <p:embeddedFont>
      <p:font typeface="Canva Sans Bold" charset="1" panose="020B0803030501040103"/>
      <p:regular r:id="rId25"/>
    </p:embeddedFont>
    <p:embeddedFont>
      <p:font typeface="IBM Plex Mono" charset="1" panose="020B0509050203000203"/>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png" Type="http://schemas.openxmlformats.org/officeDocument/2006/relationships/image"/><Relationship Id="rId4" Target="../media/image42.jpeg" Type="http://schemas.openxmlformats.org/officeDocument/2006/relationships/image"/><Relationship Id="rId5" Target="../media/image4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jpeg" Type="http://schemas.openxmlformats.org/officeDocument/2006/relationships/image"/><Relationship Id="rId3" Target="../media/image4.png" Type="http://schemas.openxmlformats.org/officeDocument/2006/relationships/image"/><Relationship Id="rId4" Target="../media/image6.png" Type="http://schemas.openxmlformats.org/officeDocument/2006/relationships/image"/><Relationship Id="rId5" Target="../media/image4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png" Type="http://schemas.openxmlformats.org/officeDocument/2006/relationships/image"/><Relationship Id="rId2" Target="../media/image46.jpeg" Type="http://schemas.openxmlformats.org/officeDocument/2006/relationships/image"/><Relationship Id="rId3" Target="../media/image4.png" Type="http://schemas.openxmlformats.org/officeDocument/2006/relationships/image"/><Relationship Id="rId4" Target="../media/image6.png" Type="http://schemas.openxmlformats.org/officeDocument/2006/relationships/image"/><Relationship Id="rId5" Target="../media/image47.png" Type="http://schemas.openxmlformats.org/officeDocument/2006/relationships/image"/><Relationship Id="rId6" Target="../media/image48.jpe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png" Type="http://schemas.openxmlformats.org/officeDocument/2006/relationships/image"/><Relationship Id="rId4" Target="../media/image55.jpeg" Type="http://schemas.openxmlformats.org/officeDocument/2006/relationships/image"/><Relationship Id="rId5" Target="../media/image56.png" Type="http://schemas.openxmlformats.org/officeDocument/2006/relationships/image"/><Relationship Id="rId6" Target="../media/image5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png" Type="http://schemas.openxmlformats.org/officeDocument/2006/relationships/image"/><Relationship Id="rId5" Target="../media/image6.png" Type="http://schemas.openxmlformats.org/officeDocument/2006/relationships/image"/><Relationship Id="rId6" Target="../media/image56.png" Type="http://schemas.openxmlformats.org/officeDocument/2006/relationships/image"/><Relationship Id="rId7" Target="../media/image58.png" Type="http://schemas.openxmlformats.org/officeDocument/2006/relationships/image"/><Relationship Id="rId8" Target="../media/image5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jpe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17.png" Type="http://schemas.openxmlformats.org/officeDocument/2006/relationships/image"/><Relationship Id="rId13" Target="../media/image18.svg" Type="http://schemas.openxmlformats.org/officeDocument/2006/relationships/image"/><Relationship Id="rId14" Target="../media/image19.png" Type="http://schemas.openxmlformats.org/officeDocument/2006/relationships/image"/><Relationship Id="rId15" Target="../media/image20.svg" Type="http://schemas.openxmlformats.org/officeDocument/2006/relationships/image"/><Relationship Id="rId16" Target="../media/image21.png" Type="http://schemas.openxmlformats.org/officeDocument/2006/relationships/image"/><Relationship Id="rId2" Target="../media/image4.png" Type="http://schemas.openxmlformats.org/officeDocument/2006/relationships/image"/><Relationship Id="rId3" Target="../media/image6.png" Type="http://schemas.openxmlformats.org/officeDocument/2006/relationships/image"/><Relationship Id="rId4" Target="../media/image9.jpe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svg" Type="http://schemas.openxmlformats.org/officeDocument/2006/relationships/image"/><Relationship Id="rId2" Target="../media/image22.jpeg" Type="http://schemas.openxmlformats.org/officeDocument/2006/relationships/image"/><Relationship Id="rId3" Target="../media/image23.jpeg" Type="http://schemas.openxmlformats.org/officeDocument/2006/relationships/image"/><Relationship Id="rId4" Target="../media/image4.png" Type="http://schemas.openxmlformats.org/officeDocument/2006/relationships/image"/><Relationship Id="rId5" Target="../media/image6.pn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31.jpeg" Type="http://schemas.openxmlformats.org/officeDocument/2006/relationships/image"/><Relationship Id="rId4" Target="../media/image4.png" Type="http://schemas.openxmlformats.org/officeDocument/2006/relationships/image"/><Relationship Id="rId5" Target="../media/image6.png" Type="http://schemas.openxmlformats.org/officeDocument/2006/relationships/image"/><Relationship Id="rId6" Target="../media/image3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 Id="rId3" Target="../media/image4.png" Type="http://schemas.openxmlformats.org/officeDocument/2006/relationships/image"/><Relationship Id="rId4" Target="../media/image6.png" Type="http://schemas.openxmlformats.org/officeDocument/2006/relationships/image"/><Relationship Id="rId5" Target="../media/image3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pn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 Id="rId6" Target="../media/image37.png" Type="http://schemas.openxmlformats.org/officeDocument/2006/relationships/image"/><Relationship Id="rId7" Target="../media/image3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png" Type="http://schemas.openxmlformats.org/officeDocument/2006/relationships/image"/><Relationship Id="rId4" Target="../media/image39.png" Type="http://schemas.openxmlformats.org/officeDocument/2006/relationships/image"/><Relationship Id="rId5" Target="../media/image4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1.jpeg" Type="http://schemas.openxmlformats.org/officeDocument/2006/relationships/image"/><Relationship Id="rId4" Target="../media/image6.png" Type="http://schemas.openxmlformats.org/officeDocument/2006/relationships/image"/><Relationship Id="rId5" Target="../media/image42.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7060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444978" cy="812800"/>
          </a:xfrm>
        </p:grpSpPr>
        <p:sp>
          <p:nvSpPr>
            <p:cNvPr name="Freeform 3" id="3"/>
            <p:cNvSpPr/>
            <p:nvPr/>
          </p:nvSpPr>
          <p:spPr>
            <a:xfrm flipH="true" flipV="false" rot="0">
              <a:off x="0" y="0"/>
              <a:ext cx="1444978" cy="812800"/>
            </a:xfrm>
            <a:custGeom>
              <a:avLst/>
              <a:gdLst/>
              <a:ahLst/>
              <a:cxnLst/>
              <a:rect r="r" b="b" t="t" l="l"/>
              <a:pathLst>
                <a:path h="812800" w="1444978">
                  <a:moveTo>
                    <a:pt x="1444978" y="0"/>
                  </a:moveTo>
                  <a:lnTo>
                    <a:pt x="0" y="0"/>
                  </a:lnTo>
                  <a:lnTo>
                    <a:pt x="0" y="812800"/>
                  </a:lnTo>
                  <a:lnTo>
                    <a:pt x="1444978" y="812800"/>
                  </a:lnTo>
                  <a:close/>
                </a:path>
              </a:pathLst>
            </a:custGeom>
            <a:blipFill>
              <a:blip r:embed="rId2"/>
              <a:stretch>
                <a:fillRect l="-2043" t="0" r="-2043" b="0"/>
              </a:stretch>
            </a:blipFill>
          </p:spPr>
        </p:sp>
      </p:grpSp>
      <p:sp>
        <p:nvSpPr>
          <p:cNvPr name="Freeform 4" id="4"/>
          <p:cNvSpPr/>
          <p:nvPr/>
        </p:nvSpPr>
        <p:spPr>
          <a:xfrm flipH="true" flipV="false" rot="0">
            <a:off x="7056971" y="7317201"/>
            <a:ext cx="3456432" cy="4114800"/>
          </a:xfrm>
          <a:custGeom>
            <a:avLst/>
            <a:gdLst/>
            <a:ahLst/>
            <a:cxnLst/>
            <a:rect r="r" b="b" t="t" l="l"/>
            <a:pathLst>
              <a:path h="4114800" w="3456432">
                <a:moveTo>
                  <a:pt x="3456432" y="0"/>
                </a:moveTo>
                <a:lnTo>
                  <a:pt x="0" y="0"/>
                </a:lnTo>
                <a:lnTo>
                  <a:pt x="0" y="4114800"/>
                </a:lnTo>
                <a:lnTo>
                  <a:pt x="3456432" y="4114800"/>
                </a:lnTo>
                <a:lnTo>
                  <a:pt x="3456432"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028700" y="3611256"/>
            <a:ext cx="8115300" cy="3045438"/>
          </a:xfrm>
          <a:prstGeom prst="rect">
            <a:avLst/>
          </a:prstGeom>
        </p:spPr>
        <p:txBody>
          <a:bodyPr anchor="t" rtlCol="false" tIns="0" lIns="0" bIns="0" rIns="0">
            <a:spAutoFit/>
          </a:bodyPr>
          <a:lstStyle/>
          <a:p>
            <a:pPr algn="ctr">
              <a:lnSpc>
                <a:spcPts val="7535"/>
              </a:lnSpc>
            </a:pPr>
            <a:r>
              <a:rPr lang="en-US" b="true" sz="7387">
                <a:solidFill>
                  <a:srgbClr val="FF66C4"/>
                </a:solidFill>
                <a:latin typeface="Times New Roman Bold"/>
                <a:ea typeface="Times New Roman Bold"/>
                <a:cs typeface="Times New Roman Bold"/>
                <a:sym typeface="Times New Roman Bold"/>
              </a:rPr>
              <a:t>Gestion des risques de contrepartie basé sur la blockchain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172">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3407454" y="6879974"/>
            <a:ext cx="8495071" cy="8229600"/>
          </a:xfrm>
          <a:custGeom>
            <a:avLst/>
            <a:gdLst/>
            <a:ahLst/>
            <a:cxnLst/>
            <a:rect r="r" b="b" t="t" l="l"/>
            <a:pathLst>
              <a:path h="8229600" w="8495071">
                <a:moveTo>
                  <a:pt x="0" y="0"/>
                </a:moveTo>
                <a:lnTo>
                  <a:pt x="8495071" y="0"/>
                </a:lnTo>
                <a:lnTo>
                  <a:pt x="8495071"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4584260" y="5238056"/>
            <a:ext cx="9300947" cy="9300947"/>
          </a:xfrm>
          <a:custGeom>
            <a:avLst/>
            <a:gdLst/>
            <a:ahLst/>
            <a:cxnLst/>
            <a:rect r="r" b="b" t="t" l="l"/>
            <a:pathLst>
              <a:path h="9300947" w="9300947">
                <a:moveTo>
                  <a:pt x="0" y="0"/>
                </a:moveTo>
                <a:lnTo>
                  <a:pt x="9300947" y="0"/>
                </a:lnTo>
                <a:lnTo>
                  <a:pt x="9300947" y="9300947"/>
                </a:lnTo>
                <a:lnTo>
                  <a:pt x="0" y="9300947"/>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13252962" y="-1258487"/>
            <a:ext cx="6256239" cy="5872535"/>
            <a:chOff x="0" y="0"/>
            <a:chExt cx="6791960" cy="6375400"/>
          </a:xfrm>
        </p:grpSpPr>
        <p:sp>
          <p:nvSpPr>
            <p:cNvPr name="Freeform 5" id="5"/>
            <p:cNvSpPr/>
            <p:nvPr/>
          </p:nvSpPr>
          <p:spPr>
            <a:xfrm flipH="false" flipV="false" rot="0">
              <a:off x="12700" y="12700"/>
              <a:ext cx="6767830" cy="6350000"/>
            </a:xfrm>
            <a:custGeom>
              <a:avLst/>
              <a:gdLst/>
              <a:ahLst/>
              <a:cxnLst/>
              <a:rect r="r" b="b" t="t" l="l"/>
              <a:pathLst>
                <a:path h="6350000" w="6767830">
                  <a:moveTo>
                    <a:pt x="6000750" y="4484370"/>
                  </a:moveTo>
                  <a:lnTo>
                    <a:pt x="5986780" y="4484370"/>
                  </a:lnTo>
                  <a:lnTo>
                    <a:pt x="6002020" y="4499610"/>
                  </a:lnTo>
                  <a:lnTo>
                    <a:pt x="6002020" y="5584190"/>
                  </a:lnTo>
                  <a:lnTo>
                    <a:pt x="5234940" y="6350000"/>
                  </a:lnTo>
                  <a:lnTo>
                    <a:pt x="4150360" y="6350000"/>
                  </a:lnTo>
                  <a:lnTo>
                    <a:pt x="3383280" y="5582920"/>
                  </a:lnTo>
                  <a:lnTo>
                    <a:pt x="2616200" y="6350000"/>
                  </a:lnTo>
                  <a:lnTo>
                    <a:pt x="1531620" y="6350000"/>
                  </a:lnTo>
                  <a:lnTo>
                    <a:pt x="764540" y="5582920"/>
                  </a:lnTo>
                  <a:lnTo>
                    <a:pt x="764540" y="4498340"/>
                  </a:lnTo>
                  <a:lnTo>
                    <a:pt x="779780" y="4483100"/>
                  </a:lnTo>
                  <a:lnTo>
                    <a:pt x="765810" y="4483100"/>
                  </a:lnTo>
                  <a:lnTo>
                    <a:pt x="0" y="3717290"/>
                  </a:lnTo>
                  <a:lnTo>
                    <a:pt x="0" y="2632710"/>
                  </a:lnTo>
                  <a:lnTo>
                    <a:pt x="767080" y="1865630"/>
                  </a:lnTo>
                  <a:lnTo>
                    <a:pt x="781050" y="1865630"/>
                  </a:lnTo>
                  <a:lnTo>
                    <a:pt x="765810" y="1850390"/>
                  </a:lnTo>
                  <a:lnTo>
                    <a:pt x="765810" y="767080"/>
                  </a:lnTo>
                  <a:lnTo>
                    <a:pt x="1532890" y="0"/>
                  </a:lnTo>
                  <a:lnTo>
                    <a:pt x="2616200" y="0"/>
                  </a:lnTo>
                  <a:lnTo>
                    <a:pt x="3383280" y="767080"/>
                  </a:lnTo>
                  <a:lnTo>
                    <a:pt x="4150360" y="0"/>
                  </a:lnTo>
                  <a:lnTo>
                    <a:pt x="5234940" y="0"/>
                  </a:lnTo>
                  <a:lnTo>
                    <a:pt x="6002020" y="767080"/>
                  </a:lnTo>
                  <a:lnTo>
                    <a:pt x="6002020" y="1851660"/>
                  </a:lnTo>
                  <a:lnTo>
                    <a:pt x="5986780" y="1866900"/>
                  </a:lnTo>
                  <a:lnTo>
                    <a:pt x="6000750" y="1866900"/>
                  </a:lnTo>
                  <a:lnTo>
                    <a:pt x="6767830" y="2633980"/>
                  </a:lnTo>
                  <a:lnTo>
                    <a:pt x="6767830" y="3718560"/>
                  </a:lnTo>
                  <a:lnTo>
                    <a:pt x="6000750" y="4484370"/>
                  </a:lnTo>
                  <a:close/>
                </a:path>
              </a:pathLst>
            </a:custGeom>
            <a:blipFill>
              <a:blip r:embed="rId4"/>
              <a:stretch>
                <a:fillRect l="-13611" t="0" r="-13611" b="0"/>
              </a:stretch>
            </a:blipFill>
          </p:spPr>
        </p:sp>
        <p:sp>
          <p:nvSpPr>
            <p:cNvPr name="Freeform 6" id="6"/>
            <p:cNvSpPr/>
            <p:nvPr/>
          </p:nvSpPr>
          <p:spPr>
            <a:xfrm flipH="false" flipV="false" rot="0">
              <a:off x="0" y="0"/>
              <a:ext cx="6794500" cy="6375400"/>
            </a:xfrm>
            <a:custGeom>
              <a:avLst/>
              <a:gdLst/>
              <a:ahLst/>
              <a:cxnLst/>
              <a:rect r="r" b="b" t="t" l="l"/>
              <a:pathLst>
                <a:path h="6375400" w="6794500">
                  <a:moveTo>
                    <a:pt x="5252720" y="6375400"/>
                  </a:moveTo>
                  <a:lnTo>
                    <a:pt x="4157980" y="6375400"/>
                  </a:lnTo>
                  <a:lnTo>
                    <a:pt x="3395980" y="5613400"/>
                  </a:lnTo>
                  <a:lnTo>
                    <a:pt x="2633980" y="6375400"/>
                  </a:lnTo>
                  <a:lnTo>
                    <a:pt x="1539240" y="6375400"/>
                  </a:lnTo>
                  <a:lnTo>
                    <a:pt x="764540" y="5600700"/>
                  </a:lnTo>
                  <a:lnTo>
                    <a:pt x="764540" y="4505960"/>
                  </a:lnTo>
                  <a:lnTo>
                    <a:pt x="767080" y="4503420"/>
                  </a:lnTo>
                  <a:lnTo>
                    <a:pt x="0" y="3735070"/>
                  </a:lnTo>
                  <a:lnTo>
                    <a:pt x="0" y="2640330"/>
                  </a:lnTo>
                  <a:lnTo>
                    <a:pt x="768350" y="1871980"/>
                  </a:lnTo>
                  <a:lnTo>
                    <a:pt x="765810" y="1869440"/>
                  </a:lnTo>
                  <a:lnTo>
                    <a:pt x="765810" y="774700"/>
                  </a:lnTo>
                  <a:lnTo>
                    <a:pt x="1540510" y="0"/>
                  </a:lnTo>
                  <a:lnTo>
                    <a:pt x="2635250" y="0"/>
                  </a:lnTo>
                  <a:lnTo>
                    <a:pt x="3397250" y="762000"/>
                  </a:lnTo>
                  <a:lnTo>
                    <a:pt x="4159250" y="0"/>
                  </a:lnTo>
                  <a:lnTo>
                    <a:pt x="5253990" y="0"/>
                  </a:lnTo>
                  <a:lnTo>
                    <a:pt x="6028690" y="774700"/>
                  </a:lnTo>
                  <a:lnTo>
                    <a:pt x="6028690" y="1869440"/>
                  </a:lnTo>
                  <a:lnTo>
                    <a:pt x="6026150" y="1871980"/>
                  </a:lnTo>
                  <a:lnTo>
                    <a:pt x="6794500" y="2640330"/>
                  </a:lnTo>
                  <a:lnTo>
                    <a:pt x="6794500" y="3735070"/>
                  </a:lnTo>
                  <a:lnTo>
                    <a:pt x="6026150" y="4503420"/>
                  </a:lnTo>
                  <a:lnTo>
                    <a:pt x="6028690" y="4505960"/>
                  </a:lnTo>
                  <a:lnTo>
                    <a:pt x="6028690" y="5600700"/>
                  </a:lnTo>
                  <a:lnTo>
                    <a:pt x="5252720" y="6375400"/>
                  </a:lnTo>
                  <a:close/>
                  <a:moveTo>
                    <a:pt x="4168140" y="6350000"/>
                  </a:moveTo>
                  <a:lnTo>
                    <a:pt x="5242560" y="6350000"/>
                  </a:lnTo>
                  <a:lnTo>
                    <a:pt x="6002020" y="5590540"/>
                  </a:lnTo>
                  <a:lnTo>
                    <a:pt x="6002020" y="4516120"/>
                  </a:lnTo>
                  <a:lnTo>
                    <a:pt x="5969000" y="4483100"/>
                  </a:lnTo>
                  <a:lnTo>
                    <a:pt x="6008370" y="4483100"/>
                  </a:lnTo>
                  <a:lnTo>
                    <a:pt x="6767830" y="3723640"/>
                  </a:lnTo>
                  <a:lnTo>
                    <a:pt x="6767830" y="2649220"/>
                  </a:lnTo>
                  <a:lnTo>
                    <a:pt x="6008370" y="1889760"/>
                  </a:lnTo>
                  <a:lnTo>
                    <a:pt x="5969000" y="1889760"/>
                  </a:lnTo>
                  <a:lnTo>
                    <a:pt x="6002020" y="1856740"/>
                  </a:lnTo>
                  <a:lnTo>
                    <a:pt x="6002020" y="784860"/>
                  </a:lnTo>
                  <a:lnTo>
                    <a:pt x="5242560" y="25400"/>
                  </a:lnTo>
                  <a:lnTo>
                    <a:pt x="4168140" y="25400"/>
                  </a:lnTo>
                  <a:lnTo>
                    <a:pt x="3395980" y="797560"/>
                  </a:lnTo>
                  <a:lnTo>
                    <a:pt x="2623820" y="25400"/>
                  </a:lnTo>
                  <a:lnTo>
                    <a:pt x="1549400" y="25400"/>
                  </a:lnTo>
                  <a:lnTo>
                    <a:pt x="791210" y="784860"/>
                  </a:lnTo>
                  <a:lnTo>
                    <a:pt x="791210" y="1859280"/>
                  </a:lnTo>
                  <a:lnTo>
                    <a:pt x="824230" y="1892300"/>
                  </a:lnTo>
                  <a:lnTo>
                    <a:pt x="784860" y="1892300"/>
                  </a:lnTo>
                  <a:lnTo>
                    <a:pt x="25400" y="2650490"/>
                  </a:lnTo>
                  <a:lnTo>
                    <a:pt x="25400" y="3724910"/>
                  </a:lnTo>
                  <a:lnTo>
                    <a:pt x="784860" y="4484370"/>
                  </a:lnTo>
                  <a:lnTo>
                    <a:pt x="824230" y="4484370"/>
                  </a:lnTo>
                  <a:lnTo>
                    <a:pt x="791210" y="4517390"/>
                  </a:lnTo>
                  <a:lnTo>
                    <a:pt x="791210" y="5591810"/>
                  </a:lnTo>
                  <a:lnTo>
                    <a:pt x="1550670" y="6351270"/>
                  </a:lnTo>
                  <a:lnTo>
                    <a:pt x="2625090" y="6351270"/>
                  </a:lnTo>
                  <a:lnTo>
                    <a:pt x="3397250" y="5579110"/>
                  </a:lnTo>
                  <a:lnTo>
                    <a:pt x="4168140" y="6350000"/>
                  </a:lnTo>
                  <a:close/>
                </a:path>
              </a:pathLst>
            </a:custGeom>
            <a:solidFill>
              <a:srgbClr val="FFFFFF"/>
            </a:solidFill>
          </p:spPr>
        </p:sp>
      </p:grpSp>
      <p:sp>
        <p:nvSpPr>
          <p:cNvPr name="Freeform 7" id="7"/>
          <p:cNvSpPr/>
          <p:nvPr/>
        </p:nvSpPr>
        <p:spPr>
          <a:xfrm flipH="false" flipV="false" rot="0">
            <a:off x="4259140" y="3273728"/>
            <a:ext cx="9769720" cy="5666438"/>
          </a:xfrm>
          <a:custGeom>
            <a:avLst/>
            <a:gdLst/>
            <a:ahLst/>
            <a:cxnLst/>
            <a:rect r="r" b="b" t="t" l="l"/>
            <a:pathLst>
              <a:path h="5666438" w="9769720">
                <a:moveTo>
                  <a:pt x="0" y="0"/>
                </a:moveTo>
                <a:lnTo>
                  <a:pt x="9769720" y="0"/>
                </a:lnTo>
                <a:lnTo>
                  <a:pt x="9769720" y="5666437"/>
                </a:lnTo>
                <a:lnTo>
                  <a:pt x="0" y="5666437"/>
                </a:lnTo>
                <a:lnTo>
                  <a:pt x="0" y="0"/>
                </a:lnTo>
                <a:close/>
              </a:path>
            </a:pathLst>
          </a:custGeom>
          <a:blipFill>
            <a:blip r:embed="rId5"/>
            <a:stretch>
              <a:fillRect l="0" t="0" r="0" b="0"/>
            </a:stretch>
          </a:blipFill>
        </p:spPr>
      </p:sp>
      <p:sp>
        <p:nvSpPr>
          <p:cNvPr name="TextBox 8" id="8"/>
          <p:cNvSpPr txBox="true"/>
          <p:nvPr/>
        </p:nvSpPr>
        <p:spPr>
          <a:xfrm rot="0">
            <a:off x="1028700" y="1068137"/>
            <a:ext cx="8981952" cy="1958642"/>
          </a:xfrm>
          <a:prstGeom prst="rect">
            <a:avLst/>
          </a:prstGeom>
        </p:spPr>
        <p:txBody>
          <a:bodyPr anchor="t" rtlCol="false" tIns="0" lIns="0" bIns="0" rIns="0">
            <a:spAutoFit/>
          </a:bodyPr>
          <a:lstStyle/>
          <a:p>
            <a:pPr algn="l" marL="0" indent="0" lvl="0">
              <a:lnSpc>
                <a:spcPts val="7220"/>
              </a:lnSpc>
            </a:pPr>
            <a:r>
              <a:rPr lang="en-US" sz="6118">
                <a:solidFill>
                  <a:srgbClr val="FFFFFF"/>
                </a:solidFill>
                <a:latin typeface="Times New Roman"/>
                <a:ea typeface="Times New Roman"/>
                <a:cs typeface="Times New Roman"/>
                <a:sym typeface="Times New Roman"/>
              </a:rPr>
              <a:t>Calcul des Risques et Vérifications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172">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2478840" y="-1642808"/>
            <a:ext cx="11382324" cy="10684230"/>
            <a:chOff x="0" y="0"/>
            <a:chExt cx="6791960" cy="6375400"/>
          </a:xfrm>
        </p:grpSpPr>
        <p:sp>
          <p:nvSpPr>
            <p:cNvPr name="Freeform 3" id="3"/>
            <p:cNvSpPr/>
            <p:nvPr/>
          </p:nvSpPr>
          <p:spPr>
            <a:xfrm flipH="false" flipV="false" rot="0">
              <a:off x="12700" y="12700"/>
              <a:ext cx="6767830" cy="6350000"/>
            </a:xfrm>
            <a:custGeom>
              <a:avLst/>
              <a:gdLst/>
              <a:ahLst/>
              <a:cxnLst/>
              <a:rect r="r" b="b" t="t" l="l"/>
              <a:pathLst>
                <a:path h="6350000" w="6767830">
                  <a:moveTo>
                    <a:pt x="6000750" y="4484370"/>
                  </a:moveTo>
                  <a:lnTo>
                    <a:pt x="5986780" y="4484370"/>
                  </a:lnTo>
                  <a:lnTo>
                    <a:pt x="6002020" y="4499610"/>
                  </a:lnTo>
                  <a:lnTo>
                    <a:pt x="6002020" y="5584190"/>
                  </a:lnTo>
                  <a:lnTo>
                    <a:pt x="5234940" y="6350000"/>
                  </a:lnTo>
                  <a:lnTo>
                    <a:pt x="4150360" y="6350000"/>
                  </a:lnTo>
                  <a:lnTo>
                    <a:pt x="3383280" y="5582920"/>
                  </a:lnTo>
                  <a:lnTo>
                    <a:pt x="2616200" y="6350000"/>
                  </a:lnTo>
                  <a:lnTo>
                    <a:pt x="1531620" y="6350000"/>
                  </a:lnTo>
                  <a:lnTo>
                    <a:pt x="764540" y="5582920"/>
                  </a:lnTo>
                  <a:lnTo>
                    <a:pt x="764540" y="4498340"/>
                  </a:lnTo>
                  <a:lnTo>
                    <a:pt x="779780" y="4483100"/>
                  </a:lnTo>
                  <a:lnTo>
                    <a:pt x="765810" y="4483100"/>
                  </a:lnTo>
                  <a:lnTo>
                    <a:pt x="0" y="3717290"/>
                  </a:lnTo>
                  <a:lnTo>
                    <a:pt x="0" y="2632710"/>
                  </a:lnTo>
                  <a:lnTo>
                    <a:pt x="767080" y="1865630"/>
                  </a:lnTo>
                  <a:lnTo>
                    <a:pt x="781050" y="1865630"/>
                  </a:lnTo>
                  <a:lnTo>
                    <a:pt x="765810" y="1850390"/>
                  </a:lnTo>
                  <a:lnTo>
                    <a:pt x="765810" y="767080"/>
                  </a:lnTo>
                  <a:lnTo>
                    <a:pt x="1532890" y="0"/>
                  </a:lnTo>
                  <a:lnTo>
                    <a:pt x="2616200" y="0"/>
                  </a:lnTo>
                  <a:lnTo>
                    <a:pt x="3383280" y="767080"/>
                  </a:lnTo>
                  <a:lnTo>
                    <a:pt x="4150360" y="0"/>
                  </a:lnTo>
                  <a:lnTo>
                    <a:pt x="5234940" y="0"/>
                  </a:lnTo>
                  <a:lnTo>
                    <a:pt x="6002020" y="767080"/>
                  </a:lnTo>
                  <a:lnTo>
                    <a:pt x="6002020" y="1851660"/>
                  </a:lnTo>
                  <a:lnTo>
                    <a:pt x="5986780" y="1866900"/>
                  </a:lnTo>
                  <a:lnTo>
                    <a:pt x="6000750" y="1866900"/>
                  </a:lnTo>
                  <a:lnTo>
                    <a:pt x="6767830" y="2633980"/>
                  </a:lnTo>
                  <a:lnTo>
                    <a:pt x="6767830" y="3718560"/>
                  </a:lnTo>
                  <a:lnTo>
                    <a:pt x="6000750" y="4484370"/>
                  </a:lnTo>
                  <a:close/>
                </a:path>
              </a:pathLst>
            </a:custGeom>
            <a:blipFill>
              <a:blip r:embed="rId2"/>
              <a:stretch>
                <a:fillRect l="-20413" t="0" r="-20413" b="0"/>
              </a:stretch>
            </a:blipFill>
          </p:spPr>
        </p:sp>
        <p:sp>
          <p:nvSpPr>
            <p:cNvPr name="Freeform 4" id="4"/>
            <p:cNvSpPr/>
            <p:nvPr/>
          </p:nvSpPr>
          <p:spPr>
            <a:xfrm flipH="false" flipV="false" rot="0">
              <a:off x="0" y="0"/>
              <a:ext cx="6794500" cy="6375400"/>
            </a:xfrm>
            <a:custGeom>
              <a:avLst/>
              <a:gdLst/>
              <a:ahLst/>
              <a:cxnLst/>
              <a:rect r="r" b="b" t="t" l="l"/>
              <a:pathLst>
                <a:path h="6375400" w="6794500">
                  <a:moveTo>
                    <a:pt x="5252720" y="6375400"/>
                  </a:moveTo>
                  <a:lnTo>
                    <a:pt x="4157980" y="6375400"/>
                  </a:lnTo>
                  <a:lnTo>
                    <a:pt x="3395980" y="5613400"/>
                  </a:lnTo>
                  <a:lnTo>
                    <a:pt x="2633980" y="6375400"/>
                  </a:lnTo>
                  <a:lnTo>
                    <a:pt x="1539240" y="6375400"/>
                  </a:lnTo>
                  <a:lnTo>
                    <a:pt x="764540" y="5600700"/>
                  </a:lnTo>
                  <a:lnTo>
                    <a:pt x="764540" y="4505960"/>
                  </a:lnTo>
                  <a:lnTo>
                    <a:pt x="767080" y="4503420"/>
                  </a:lnTo>
                  <a:lnTo>
                    <a:pt x="0" y="3735070"/>
                  </a:lnTo>
                  <a:lnTo>
                    <a:pt x="0" y="2640330"/>
                  </a:lnTo>
                  <a:lnTo>
                    <a:pt x="768350" y="1871980"/>
                  </a:lnTo>
                  <a:lnTo>
                    <a:pt x="765810" y="1869440"/>
                  </a:lnTo>
                  <a:lnTo>
                    <a:pt x="765810" y="774700"/>
                  </a:lnTo>
                  <a:lnTo>
                    <a:pt x="1540510" y="0"/>
                  </a:lnTo>
                  <a:lnTo>
                    <a:pt x="2635250" y="0"/>
                  </a:lnTo>
                  <a:lnTo>
                    <a:pt x="3397250" y="762000"/>
                  </a:lnTo>
                  <a:lnTo>
                    <a:pt x="4159250" y="0"/>
                  </a:lnTo>
                  <a:lnTo>
                    <a:pt x="5253990" y="0"/>
                  </a:lnTo>
                  <a:lnTo>
                    <a:pt x="6028690" y="774700"/>
                  </a:lnTo>
                  <a:lnTo>
                    <a:pt x="6028690" y="1869440"/>
                  </a:lnTo>
                  <a:lnTo>
                    <a:pt x="6026150" y="1871980"/>
                  </a:lnTo>
                  <a:lnTo>
                    <a:pt x="6794500" y="2640330"/>
                  </a:lnTo>
                  <a:lnTo>
                    <a:pt x="6794500" y="3735070"/>
                  </a:lnTo>
                  <a:lnTo>
                    <a:pt x="6026150" y="4503420"/>
                  </a:lnTo>
                  <a:lnTo>
                    <a:pt x="6028690" y="4505960"/>
                  </a:lnTo>
                  <a:lnTo>
                    <a:pt x="6028690" y="5600700"/>
                  </a:lnTo>
                  <a:lnTo>
                    <a:pt x="5252720" y="6375400"/>
                  </a:lnTo>
                  <a:close/>
                  <a:moveTo>
                    <a:pt x="4168140" y="6350000"/>
                  </a:moveTo>
                  <a:lnTo>
                    <a:pt x="5242560" y="6350000"/>
                  </a:lnTo>
                  <a:lnTo>
                    <a:pt x="6002020" y="5590540"/>
                  </a:lnTo>
                  <a:lnTo>
                    <a:pt x="6002020" y="4516120"/>
                  </a:lnTo>
                  <a:lnTo>
                    <a:pt x="5969000" y="4483100"/>
                  </a:lnTo>
                  <a:lnTo>
                    <a:pt x="6008370" y="4483100"/>
                  </a:lnTo>
                  <a:lnTo>
                    <a:pt x="6767830" y="3723640"/>
                  </a:lnTo>
                  <a:lnTo>
                    <a:pt x="6767830" y="2649220"/>
                  </a:lnTo>
                  <a:lnTo>
                    <a:pt x="6008370" y="1889760"/>
                  </a:lnTo>
                  <a:lnTo>
                    <a:pt x="5969000" y="1889760"/>
                  </a:lnTo>
                  <a:lnTo>
                    <a:pt x="6002020" y="1856740"/>
                  </a:lnTo>
                  <a:lnTo>
                    <a:pt x="6002020" y="784860"/>
                  </a:lnTo>
                  <a:lnTo>
                    <a:pt x="5242560" y="25400"/>
                  </a:lnTo>
                  <a:lnTo>
                    <a:pt x="4168140" y="25400"/>
                  </a:lnTo>
                  <a:lnTo>
                    <a:pt x="3395980" y="797560"/>
                  </a:lnTo>
                  <a:lnTo>
                    <a:pt x="2623820" y="25400"/>
                  </a:lnTo>
                  <a:lnTo>
                    <a:pt x="1549400" y="25400"/>
                  </a:lnTo>
                  <a:lnTo>
                    <a:pt x="791210" y="784860"/>
                  </a:lnTo>
                  <a:lnTo>
                    <a:pt x="791210" y="1859280"/>
                  </a:lnTo>
                  <a:lnTo>
                    <a:pt x="824230" y="1892300"/>
                  </a:lnTo>
                  <a:lnTo>
                    <a:pt x="784860" y="1892300"/>
                  </a:lnTo>
                  <a:lnTo>
                    <a:pt x="25400" y="2650490"/>
                  </a:lnTo>
                  <a:lnTo>
                    <a:pt x="25400" y="3724910"/>
                  </a:lnTo>
                  <a:lnTo>
                    <a:pt x="784860" y="4484370"/>
                  </a:lnTo>
                  <a:lnTo>
                    <a:pt x="824230" y="4484370"/>
                  </a:lnTo>
                  <a:lnTo>
                    <a:pt x="791210" y="4517390"/>
                  </a:lnTo>
                  <a:lnTo>
                    <a:pt x="791210" y="5591810"/>
                  </a:lnTo>
                  <a:lnTo>
                    <a:pt x="1550670" y="6351270"/>
                  </a:lnTo>
                  <a:lnTo>
                    <a:pt x="2625090" y="6351270"/>
                  </a:lnTo>
                  <a:lnTo>
                    <a:pt x="3397250" y="5579110"/>
                  </a:lnTo>
                  <a:lnTo>
                    <a:pt x="4168140" y="6350000"/>
                  </a:lnTo>
                  <a:close/>
                </a:path>
              </a:pathLst>
            </a:custGeom>
            <a:solidFill>
              <a:srgbClr val="FFFFFF"/>
            </a:solidFill>
          </p:spPr>
        </p:sp>
      </p:grpSp>
      <p:sp>
        <p:nvSpPr>
          <p:cNvPr name="Freeform 5" id="5"/>
          <p:cNvSpPr/>
          <p:nvPr/>
        </p:nvSpPr>
        <p:spPr>
          <a:xfrm flipH="false" flipV="false" rot="0">
            <a:off x="-4247535" y="7535209"/>
            <a:ext cx="8495071" cy="8229600"/>
          </a:xfrm>
          <a:custGeom>
            <a:avLst/>
            <a:gdLst/>
            <a:ahLst/>
            <a:cxnLst/>
            <a:rect r="r" b="b" t="t" l="l"/>
            <a:pathLst>
              <a:path h="8229600" w="8495071">
                <a:moveTo>
                  <a:pt x="0" y="0"/>
                </a:moveTo>
                <a:lnTo>
                  <a:pt x="8495070" y="0"/>
                </a:lnTo>
                <a:lnTo>
                  <a:pt x="8495070" y="8229600"/>
                </a:lnTo>
                <a:lnTo>
                  <a:pt x="0" y="8229600"/>
                </a:lnTo>
                <a:lnTo>
                  <a:pt x="0" y="0"/>
                </a:lnTo>
                <a:close/>
              </a:path>
            </a:pathLst>
          </a:custGeom>
          <a:blipFill>
            <a:blip r:embed="rId3"/>
            <a:stretch>
              <a:fillRect l="0" t="0" r="0" b="0"/>
            </a:stretch>
          </a:blipFill>
        </p:spPr>
      </p:sp>
      <p:sp>
        <p:nvSpPr>
          <p:cNvPr name="Freeform 6" id="6"/>
          <p:cNvSpPr/>
          <p:nvPr/>
        </p:nvSpPr>
        <p:spPr>
          <a:xfrm flipH="false" flipV="false" rot="0">
            <a:off x="-6511104" y="-6004722"/>
            <a:ext cx="9300947" cy="9300947"/>
          </a:xfrm>
          <a:custGeom>
            <a:avLst/>
            <a:gdLst/>
            <a:ahLst/>
            <a:cxnLst/>
            <a:rect r="r" b="b" t="t" l="l"/>
            <a:pathLst>
              <a:path h="9300947" w="9300947">
                <a:moveTo>
                  <a:pt x="0" y="0"/>
                </a:moveTo>
                <a:lnTo>
                  <a:pt x="9300947" y="0"/>
                </a:lnTo>
                <a:lnTo>
                  <a:pt x="9300947" y="9300947"/>
                </a:lnTo>
                <a:lnTo>
                  <a:pt x="0" y="9300947"/>
                </a:lnTo>
                <a:lnTo>
                  <a:pt x="0" y="0"/>
                </a:lnTo>
                <a:close/>
              </a:path>
            </a:pathLst>
          </a:custGeom>
          <a:blipFill>
            <a:blip r:embed="rId4"/>
            <a:stretch>
              <a:fillRect l="0" t="0" r="0" b="0"/>
            </a:stretch>
          </a:blipFill>
        </p:spPr>
      </p:sp>
      <p:grpSp>
        <p:nvGrpSpPr>
          <p:cNvPr name="Group 7" id="7"/>
          <p:cNvGrpSpPr/>
          <p:nvPr/>
        </p:nvGrpSpPr>
        <p:grpSpPr>
          <a:xfrm rot="0">
            <a:off x="920445" y="5143500"/>
            <a:ext cx="3738796" cy="3897923"/>
            <a:chOff x="0" y="0"/>
            <a:chExt cx="698500" cy="728229"/>
          </a:xfrm>
        </p:grpSpPr>
        <p:sp>
          <p:nvSpPr>
            <p:cNvPr name="Freeform 8" id="8"/>
            <p:cNvSpPr/>
            <p:nvPr/>
          </p:nvSpPr>
          <p:spPr>
            <a:xfrm flipH="false" flipV="false" rot="0">
              <a:off x="0" y="0"/>
              <a:ext cx="698500" cy="728229"/>
            </a:xfrm>
            <a:custGeom>
              <a:avLst/>
              <a:gdLst/>
              <a:ahLst/>
              <a:cxnLst/>
              <a:rect r="r" b="b" t="t" l="l"/>
              <a:pathLst>
                <a:path h="728229" w="698500">
                  <a:moveTo>
                    <a:pt x="349250" y="0"/>
                  </a:moveTo>
                  <a:lnTo>
                    <a:pt x="698500" y="203200"/>
                  </a:lnTo>
                  <a:lnTo>
                    <a:pt x="698500" y="525029"/>
                  </a:lnTo>
                  <a:lnTo>
                    <a:pt x="349250" y="728229"/>
                  </a:lnTo>
                  <a:lnTo>
                    <a:pt x="0" y="525029"/>
                  </a:lnTo>
                  <a:lnTo>
                    <a:pt x="0" y="203200"/>
                  </a:lnTo>
                  <a:lnTo>
                    <a:pt x="349250" y="0"/>
                  </a:lnTo>
                  <a:close/>
                </a:path>
              </a:pathLst>
            </a:custGeom>
            <a:solidFill>
              <a:srgbClr val="000000">
                <a:alpha val="0"/>
              </a:srgbClr>
            </a:solidFill>
            <a:ln w="19050" cap="sq">
              <a:solidFill>
                <a:srgbClr val="FFFFFF"/>
              </a:solidFill>
              <a:prstDash val="solid"/>
              <a:miter/>
            </a:ln>
          </p:spPr>
        </p:sp>
        <p:sp>
          <p:nvSpPr>
            <p:cNvPr name="TextBox 9" id="9"/>
            <p:cNvSpPr txBox="true"/>
            <p:nvPr/>
          </p:nvSpPr>
          <p:spPr>
            <a:xfrm>
              <a:off x="0" y="92075"/>
              <a:ext cx="698500" cy="496454"/>
            </a:xfrm>
            <a:prstGeom prst="rect">
              <a:avLst/>
            </a:prstGeom>
          </p:spPr>
          <p:txBody>
            <a:bodyPr anchor="ctr" rtlCol="false" tIns="50800" lIns="50800" bIns="50800" rIns="50800"/>
            <a:lstStyle/>
            <a:p>
              <a:pPr algn="ctr">
                <a:lnSpc>
                  <a:spcPts val="3359"/>
                </a:lnSpc>
              </a:pPr>
            </a:p>
          </p:txBody>
        </p:sp>
      </p:grpSp>
      <p:grpSp>
        <p:nvGrpSpPr>
          <p:cNvPr name="Group 10" id="10"/>
          <p:cNvGrpSpPr/>
          <p:nvPr/>
        </p:nvGrpSpPr>
        <p:grpSpPr>
          <a:xfrm rot="0">
            <a:off x="5080433" y="5143500"/>
            <a:ext cx="3738796" cy="3897923"/>
            <a:chOff x="0" y="0"/>
            <a:chExt cx="698500" cy="728229"/>
          </a:xfrm>
        </p:grpSpPr>
        <p:sp>
          <p:nvSpPr>
            <p:cNvPr name="Freeform 11" id="11"/>
            <p:cNvSpPr/>
            <p:nvPr/>
          </p:nvSpPr>
          <p:spPr>
            <a:xfrm flipH="false" flipV="false" rot="0">
              <a:off x="0" y="0"/>
              <a:ext cx="698500" cy="728229"/>
            </a:xfrm>
            <a:custGeom>
              <a:avLst/>
              <a:gdLst/>
              <a:ahLst/>
              <a:cxnLst/>
              <a:rect r="r" b="b" t="t" l="l"/>
              <a:pathLst>
                <a:path h="728229" w="698500">
                  <a:moveTo>
                    <a:pt x="349250" y="0"/>
                  </a:moveTo>
                  <a:lnTo>
                    <a:pt x="698500" y="203200"/>
                  </a:lnTo>
                  <a:lnTo>
                    <a:pt x="698500" y="525029"/>
                  </a:lnTo>
                  <a:lnTo>
                    <a:pt x="349250" y="728229"/>
                  </a:lnTo>
                  <a:lnTo>
                    <a:pt x="0" y="525029"/>
                  </a:lnTo>
                  <a:lnTo>
                    <a:pt x="0" y="203200"/>
                  </a:lnTo>
                  <a:lnTo>
                    <a:pt x="349250" y="0"/>
                  </a:lnTo>
                  <a:close/>
                </a:path>
              </a:pathLst>
            </a:custGeom>
            <a:solidFill>
              <a:srgbClr val="000000">
                <a:alpha val="0"/>
              </a:srgbClr>
            </a:solidFill>
            <a:ln w="19050" cap="sq">
              <a:solidFill>
                <a:srgbClr val="FFFFFF"/>
              </a:solidFill>
              <a:prstDash val="solid"/>
              <a:miter/>
            </a:ln>
          </p:spPr>
        </p:sp>
        <p:sp>
          <p:nvSpPr>
            <p:cNvPr name="TextBox 12" id="12"/>
            <p:cNvSpPr txBox="true"/>
            <p:nvPr/>
          </p:nvSpPr>
          <p:spPr>
            <a:xfrm>
              <a:off x="0" y="92075"/>
              <a:ext cx="698500" cy="496454"/>
            </a:xfrm>
            <a:prstGeom prst="rect">
              <a:avLst/>
            </a:prstGeom>
          </p:spPr>
          <p:txBody>
            <a:bodyPr anchor="ctr" rtlCol="false" tIns="50800" lIns="50800" bIns="50800" rIns="50800"/>
            <a:lstStyle/>
            <a:p>
              <a:pPr algn="ctr">
                <a:lnSpc>
                  <a:spcPts val="3359"/>
                </a:lnSpc>
              </a:pPr>
            </a:p>
          </p:txBody>
        </p:sp>
      </p:grpSp>
      <p:grpSp>
        <p:nvGrpSpPr>
          <p:cNvPr name="Group 13" id="13"/>
          <p:cNvGrpSpPr/>
          <p:nvPr/>
        </p:nvGrpSpPr>
        <p:grpSpPr>
          <a:xfrm rot="0">
            <a:off x="9240421" y="5143500"/>
            <a:ext cx="3738796" cy="3897923"/>
            <a:chOff x="0" y="0"/>
            <a:chExt cx="698500" cy="728229"/>
          </a:xfrm>
        </p:grpSpPr>
        <p:sp>
          <p:nvSpPr>
            <p:cNvPr name="Freeform 14" id="14"/>
            <p:cNvSpPr/>
            <p:nvPr/>
          </p:nvSpPr>
          <p:spPr>
            <a:xfrm flipH="false" flipV="false" rot="0">
              <a:off x="0" y="0"/>
              <a:ext cx="698500" cy="728229"/>
            </a:xfrm>
            <a:custGeom>
              <a:avLst/>
              <a:gdLst/>
              <a:ahLst/>
              <a:cxnLst/>
              <a:rect r="r" b="b" t="t" l="l"/>
              <a:pathLst>
                <a:path h="728229" w="698500">
                  <a:moveTo>
                    <a:pt x="349250" y="0"/>
                  </a:moveTo>
                  <a:lnTo>
                    <a:pt x="698500" y="203200"/>
                  </a:lnTo>
                  <a:lnTo>
                    <a:pt x="698500" y="525029"/>
                  </a:lnTo>
                  <a:lnTo>
                    <a:pt x="349250" y="728229"/>
                  </a:lnTo>
                  <a:lnTo>
                    <a:pt x="0" y="525029"/>
                  </a:lnTo>
                  <a:lnTo>
                    <a:pt x="0" y="203200"/>
                  </a:lnTo>
                  <a:lnTo>
                    <a:pt x="349250" y="0"/>
                  </a:lnTo>
                  <a:close/>
                </a:path>
              </a:pathLst>
            </a:custGeom>
            <a:solidFill>
              <a:srgbClr val="000000">
                <a:alpha val="0"/>
              </a:srgbClr>
            </a:solidFill>
            <a:ln w="19050" cap="sq">
              <a:solidFill>
                <a:srgbClr val="FFFFFF"/>
              </a:solidFill>
              <a:prstDash val="solid"/>
              <a:miter/>
            </a:ln>
          </p:spPr>
        </p:sp>
        <p:sp>
          <p:nvSpPr>
            <p:cNvPr name="TextBox 15" id="15"/>
            <p:cNvSpPr txBox="true"/>
            <p:nvPr/>
          </p:nvSpPr>
          <p:spPr>
            <a:xfrm>
              <a:off x="0" y="92075"/>
              <a:ext cx="698500" cy="496454"/>
            </a:xfrm>
            <a:prstGeom prst="rect">
              <a:avLst/>
            </a:prstGeom>
          </p:spPr>
          <p:txBody>
            <a:bodyPr anchor="ctr" rtlCol="false" tIns="50800" lIns="50800" bIns="50800" rIns="50800"/>
            <a:lstStyle/>
            <a:p>
              <a:pPr algn="ctr">
                <a:lnSpc>
                  <a:spcPts val="3359"/>
                </a:lnSpc>
              </a:pPr>
            </a:p>
          </p:txBody>
        </p:sp>
      </p:grpSp>
      <p:grpSp>
        <p:nvGrpSpPr>
          <p:cNvPr name="Group 16" id="16"/>
          <p:cNvGrpSpPr/>
          <p:nvPr/>
        </p:nvGrpSpPr>
        <p:grpSpPr>
          <a:xfrm rot="0">
            <a:off x="2219254" y="4755408"/>
            <a:ext cx="1141178" cy="114117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3E9FF"/>
            </a:solidFill>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19" id="19"/>
          <p:cNvGrpSpPr/>
          <p:nvPr/>
        </p:nvGrpSpPr>
        <p:grpSpPr>
          <a:xfrm rot="0">
            <a:off x="6379242" y="4755408"/>
            <a:ext cx="1141178" cy="1141178"/>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3E9FF"/>
            </a:soli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22" id="22"/>
          <p:cNvGrpSpPr/>
          <p:nvPr/>
        </p:nvGrpSpPr>
        <p:grpSpPr>
          <a:xfrm rot="0">
            <a:off x="10539231" y="4755408"/>
            <a:ext cx="1141178" cy="1141178"/>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3E9FF"/>
            </a:soli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Freeform 25" id="25"/>
          <p:cNvSpPr/>
          <p:nvPr/>
        </p:nvSpPr>
        <p:spPr>
          <a:xfrm flipH="false" flipV="false" rot="0">
            <a:off x="9238385" y="340741"/>
            <a:ext cx="4884047" cy="4536059"/>
          </a:xfrm>
          <a:custGeom>
            <a:avLst/>
            <a:gdLst/>
            <a:ahLst/>
            <a:cxnLst/>
            <a:rect r="r" b="b" t="t" l="l"/>
            <a:pathLst>
              <a:path h="4536059" w="4884047">
                <a:moveTo>
                  <a:pt x="0" y="0"/>
                </a:moveTo>
                <a:lnTo>
                  <a:pt x="4884047" y="0"/>
                </a:lnTo>
                <a:lnTo>
                  <a:pt x="4884047" y="4536059"/>
                </a:lnTo>
                <a:lnTo>
                  <a:pt x="0" y="4536059"/>
                </a:lnTo>
                <a:lnTo>
                  <a:pt x="0" y="0"/>
                </a:lnTo>
                <a:close/>
              </a:path>
            </a:pathLst>
          </a:custGeom>
          <a:blipFill>
            <a:blip r:embed="rId5"/>
            <a:stretch>
              <a:fillRect l="0" t="0" r="0" b="0"/>
            </a:stretch>
          </a:blipFill>
        </p:spPr>
      </p:sp>
      <p:sp>
        <p:nvSpPr>
          <p:cNvPr name="TextBox 26" id="26"/>
          <p:cNvSpPr txBox="true"/>
          <p:nvPr/>
        </p:nvSpPr>
        <p:spPr>
          <a:xfrm rot="0">
            <a:off x="1028700" y="2029500"/>
            <a:ext cx="8211721" cy="1044242"/>
          </a:xfrm>
          <a:prstGeom prst="rect">
            <a:avLst/>
          </a:prstGeom>
        </p:spPr>
        <p:txBody>
          <a:bodyPr anchor="t" rtlCol="false" tIns="0" lIns="0" bIns="0" rIns="0">
            <a:spAutoFit/>
          </a:bodyPr>
          <a:lstStyle/>
          <a:p>
            <a:pPr algn="l" marL="0" indent="0" lvl="0">
              <a:lnSpc>
                <a:spcPts val="7220"/>
              </a:lnSpc>
            </a:pPr>
            <a:r>
              <a:rPr lang="en-US" sz="6118">
                <a:solidFill>
                  <a:srgbClr val="FFFFFF"/>
                </a:solidFill>
                <a:latin typeface="Times New Roman"/>
                <a:ea typeface="Times New Roman"/>
                <a:cs typeface="Times New Roman"/>
                <a:sym typeface="Times New Roman"/>
              </a:rPr>
              <a:t>Déploiement et Sécurité</a:t>
            </a:r>
          </a:p>
        </p:txBody>
      </p:sp>
      <p:sp>
        <p:nvSpPr>
          <p:cNvPr name="TextBox 27" id="27"/>
          <p:cNvSpPr txBox="true"/>
          <p:nvPr/>
        </p:nvSpPr>
        <p:spPr>
          <a:xfrm rot="0">
            <a:off x="1135196" y="6946863"/>
            <a:ext cx="3309293" cy="328427"/>
          </a:xfrm>
          <a:prstGeom prst="rect">
            <a:avLst/>
          </a:prstGeom>
        </p:spPr>
        <p:txBody>
          <a:bodyPr anchor="t" rtlCol="false" tIns="0" lIns="0" bIns="0" rIns="0">
            <a:spAutoFit/>
          </a:bodyPr>
          <a:lstStyle/>
          <a:p>
            <a:pPr algn="ctr">
              <a:lnSpc>
                <a:spcPts val="2330"/>
              </a:lnSpc>
            </a:pPr>
            <a:r>
              <a:rPr lang="en-US" sz="1664">
                <a:solidFill>
                  <a:srgbClr val="FFFFFF"/>
                </a:solidFill>
                <a:latin typeface="Times New Roman"/>
                <a:ea typeface="Times New Roman"/>
                <a:cs typeface="Times New Roman"/>
                <a:sym typeface="Times New Roman"/>
              </a:rPr>
              <a:t>sur le réseau Polygon via Hardhat.</a:t>
            </a:r>
          </a:p>
        </p:txBody>
      </p:sp>
      <p:sp>
        <p:nvSpPr>
          <p:cNvPr name="TextBox 28" id="28"/>
          <p:cNvSpPr txBox="true"/>
          <p:nvPr/>
        </p:nvSpPr>
        <p:spPr>
          <a:xfrm rot="0">
            <a:off x="5295185" y="7038311"/>
            <a:ext cx="3309293" cy="917441"/>
          </a:xfrm>
          <a:prstGeom prst="rect">
            <a:avLst/>
          </a:prstGeom>
        </p:spPr>
        <p:txBody>
          <a:bodyPr anchor="t" rtlCol="false" tIns="0" lIns="0" bIns="0" rIns="0">
            <a:spAutoFit/>
          </a:bodyPr>
          <a:lstStyle/>
          <a:p>
            <a:pPr algn="ctr">
              <a:lnSpc>
                <a:spcPts val="2330"/>
              </a:lnSpc>
            </a:pPr>
            <a:r>
              <a:rPr lang="en-US" sz="1664">
                <a:solidFill>
                  <a:srgbClr val="FFFFFF"/>
                </a:solidFill>
                <a:latin typeface="Times New Roman"/>
                <a:ea typeface="Times New Roman"/>
                <a:cs typeface="Times New Roman"/>
                <a:sym typeface="Times New Roman"/>
              </a:rPr>
              <a:t>Utilisation de variables d’environnement pour les clés privées et API..</a:t>
            </a:r>
          </a:p>
        </p:txBody>
      </p:sp>
      <p:sp>
        <p:nvSpPr>
          <p:cNvPr name="TextBox 29" id="29"/>
          <p:cNvSpPr txBox="true"/>
          <p:nvPr/>
        </p:nvSpPr>
        <p:spPr>
          <a:xfrm rot="0">
            <a:off x="9459733" y="6946863"/>
            <a:ext cx="3309293" cy="622934"/>
          </a:xfrm>
          <a:prstGeom prst="rect">
            <a:avLst/>
          </a:prstGeom>
        </p:spPr>
        <p:txBody>
          <a:bodyPr anchor="t" rtlCol="false" tIns="0" lIns="0" bIns="0" rIns="0">
            <a:spAutoFit/>
          </a:bodyPr>
          <a:lstStyle/>
          <a:p>
            <a:pPr algn="ctr">
              <a:lnSpc>
                <a:spcPts val="2330"/>
              </a:lnSpc>
            </a:pPr>
            <a:r>
              <a:rPr lang="en-US" sz="1664">
                <a:solidFill>
                  <a:srgbClr val="FFFFFF"/>
                </a:solidFill>
                <a:latin typeface="Times New Roman"/>
                <a:ea typeface="Times New Roman"/>
                <a:cs typeface="Times New Roman"/>
                <a:sym typeface="Times New Roman"/>
              </a:rPr>
              <a:t> Validation des transactions et des entrées avant toute mise à jour.</a:t>
            </a:r>
          </a:p>
        </p:txBody>
      </p:sp>
      <p:sp>
        <p:nvSpPr>
          <p:cNvPr name="TextBox 30" id="30"/>
          <p:cNvSpPr txBox="true"/>
          <p:nvPr/>
        </p:nvSpPr>
        <p:spPr>
          <a:xfrm rot="0">
            <a:off x="2300153" y="4622058"/>
            <a:ext cx="980055" cy="1234209"/>
          </a:xfrm>
          <a:prstGeom prst="rect">
            <a:avLst/>
          </a:prstGeom>
        </p:spPr>
        <p:txBody>
          <a:bodyPr anchor="t" rtlCol="false" tIns="0" lIns="0" bIns="0" rIns="0">
            <a:spAutoFit/>
          </a:bodyPr>
          <a:lstStyle/>
          <a:p>
            <a:pPr algn="ctr">
              <a:lnSpc>
                <a:spcPts val="10163"/>
              </a:lnSpc>
            </a:pPr>
            <a:r>
              <a:rPr lang="en-US" sz="7259" b="true">
                <a:solidFill>
                  <a:srgbClr val="FF66C4"/>
                </a:solidFill>
                <a:latin typeface="Canva Sans Bold"/>
                <a:ea typeface="Canva Sans Bold"/>
                <a:cs typeface="Canva Sans Bold"/>
                <a:sym typeface="Canva Sans Bold"/>
              </a:rPr>
              <a:t>1</a:t>
            </a:r>
          </a:p>
        </p:txBody>
      </p:sp>
      <p:sp>
        <p:nvSpPr>
          <p:cNvPr name="TextBox 31" id="31"/>
          <p:cNvSpPr txBox="true"/>
          <p:nvPr/>
        </p:nvSpPr>
        <p:spPr>
          <a:xfrm rot="0">
            <a:off x="6460428" y="4622058"/>
            <a:ext cx="978806" cy="1234209"/>
          </a:xfrm>
          <a:prstGeom prst="rect">
            <a:avLst/>
          </a:prstGeom>
        </p:spPr>
        <p:txBody>
          <a:bodyPr anchor="t" rtlCol="false" tIns="0" lIns="0" bIns="0" rIns="0">
            <a:spAutoFit/>
          </a:bodyPr>
          <a:lstStyle/>
          <a:p>
            <a:pPr algn="ctr">
              <a:lnSpc>
                <a:spcPts val="10163"/>
              </a:lnSpc>
            </a:pPr>
            <a:r>
              <a:rPr lang="en-US" sz="7259" b="true">
                <a:solidFill>
                  <a:srgbClr val="FF66C4"/>
                </a:solidFill>
                <a:latin typeface="Canva Sans Bold"/>
                <a:ea typeface="Canva Sans Bold"/>
                <a:cs typeface="Canva Sans Bold"/>
                <a:sym typeface="Canva Sans Bold"/>
              </a:rPr>
              <a:t>2</a:t>
            </a:r>
          </a:p>
        </p:txBody>
      </p:sp>
      <p:sp>
        <p:nvSpPr>
          <p:cNvPr name="TextBox 32" id="32"/>
          <p:cNvSpPr txBox="true"/>
          <p:nvPr/>
        </p:nvSpPr>
        <p:spPr>
          <a:xfrm rot="0">
            <a:off x="10548351" y="4622058"/>
            <a:ext cx="1132057" cy="1234209"/>
          </a:xfrm>
          <a:prstGeom prst="rect">
            <a:avLst/>
          </a:prstGeom>
        </p:spPr>
        <p:txBody>
          <a:bodyPr anchor="t" rtlCol="false" tIns="0" lIns="0" bIns="0" rIns="0">
            <a:spAutoFit/>
          </a:bodyPr>
          <a:lstStyle/>
          <a:p>
            <a:pPr algn="ctr">
              <a:lnSpc>
                <a:spcPts val="10163"/>
              </a:lnSpc>
            </a:pPr>
            <a:r>
              <a:rPr lang="en-US" sz="7259" b="true">
                <a:solidFill>
                  <a:srgbClr val="FF66C4"/>
                </a:solidFill>
                <a:latin typeface="Canva Sans Bold"/>
                <a:ea typeface="Canva Sans Bold"/>
                <a:cs typeface="Canva Sans Bold"/>
                <a:sym typeface="Canva Sans Bold"/>
              </a:rPr>
              <a:t>3</a:t>
            </a:r>
          </a:p>
        </p:txBody>
      </p:sp>
      <p:sp>
        <p:nvSpPr>
          <p:cNvPr name="TextBox 33" id="33"/>
          <p:cNvSpPr txBox="true"/>
          <p:nvPr/>
        </p:nvSpPr>
        <p:spPr>
          <a:xfrm rot="0">
            <a:off x="1742198" y="6077832"/>
            <a:ext cx="2080935" cy="398232"/>
          </a:xfrm>
          <a:prstGeom prst="rect">
            <a:avLst/>
          </a:prstGeom>
        </p:spPr>
        <p:txBody>
          <a:bodyPr anchor="t" rtlCol="false" tIns="0" lIns="0" bIns="0" rIns="0">
            <a:spAutoFit/>
          </a:bodyPr>
          <a:lstStyle/>
          <a:p>
            <a:pPr algn="ctr">
              <a:lnSpc>
                <a:spcPts val="3250"/>
              </a:lnSpc>
              <a:spcBef>
                <a:spcPct val="0"/>
              </a:spcBef>
            </a:pPr>
            <a:r>
              <a:rPr lang="en-US" b="true" sz="2321">
                <a:solidFill>
                  <a:srgbClr val="FF66C4"/>
                </a:solidFill>
                <a:latin typeface="IBM Plex Mono Bold"/>
                <a:ea typeface="IBM Plex Mono Bold"/>
                <a:cs typeface="IBM Plex Mono Bold"/>
                <a:sym typeface="IBM Plex Mono Bold"/>
              </a:rPr>
              <a:t>DÉPLOIEMENT</a:t>
            </a:r>
          </a:p>
        </p:txBody>
      </p:sp>
      <p:sp>
        <p:nvSpPr>
          <p:cNvPr name="TextBox 34" id="34"/>
          <p:cNvSpPr txBox="true"/>
          <p:nvPr/>
        </p:nvSpPr>
        <p:spPr>
          <a:xfrm rot="0">
            <a:off x="5205487" y="6077832"/>
            <a:ext cx="3613743" cy="807807"/>
          </a:xfrm>
          <a:prstGeom prst="rect">
            <a:avLst/>
          </a:prstGeom>
        </p:spPr>
        <p:txBody>
          <a:bodyPr anchor="t" rtlCol="false" tIns="0" lIns="0" bIns="0" rIns="0">
            <a:spAutoFit/>
          </a:bodyPr>
          <a:lstStyle/>
          <a:p>
            <a:pPr algn="ctr">
              <a:lnSpc>
                <a:spcPts val="3250"/>
              </a:lnSpc>
            </a:pPr>
            <a:r>
              <a:rPr lang="en-US" b="true" sz="2321">
                <a:solidFill>
                  <a:srgbClr val="FF66C4"/>
                </a:solidFill>
                <a:latin typeface="IBM Plex Mono Bold"/>
                <a:ea typeface="IBM Plex Mono Bold"/>
                <a:cs typeface="IBM Plex Mono Bold"/>
                <a:sym typeface="IBM Plex Mono Bold"/>
              </a:rPr>
              <a:t>CONFIGURATION </a:t>
            </a:r>
          </a:p>
          <a:p>
            <a:pPr algn="ctr">
              <a:lnSpc>
                <a:spcPts val="3250"/>
              </a:lnSpc>
              <a:spcBef>
                <a:spcPct val="0"/>
              </a:spcBef>
            </a:pPr>
            <a:r>
              <a:rPr lang="en-US" b="true" sz="2321">
                <a:solidFill>
                  <a:srgbClr val="FF66C4"/>
                </a:solidFill>
                <a:latin typeface="IBM Plex Mono Bold"/>
                <a:ea typeface="IBM Plex Mono Bold"/>
                <a:cs typeface="IBM Plex Mono Bold"/>
                <a:sym typeface="IBM Plex Mono Bold"/>
              </a:rPr>
              <a:t>SÉCURISÉE</a:t>
            </a:r>
          </a:p>
        </p:txBody>
      </p:sp>
      <p:sp>
        <p:nvSpPr>
          <p:cNvPr name="TextBox 35" id="35"/>
          <p:cNvSpPr txBox="true"/>
          <p:nvPr/>
        </p:nvSpPr>
        <p:spPr>
          <a:xfrm rot="0">
            <a:off x="10076529" y="6077832"/>
            <a:ext cx="2080935" cy="807807"/>
          </a:xfrm>
          <a:prstGeom prst="rect">
            <a:avLst/>
          </a:prstGeom>
        </p:spPr>
        <p:txBody>
          <a:bodyPr anchor="t" rtlCol="false" tIns="0" lIns="0" bIns="0" rIns="0">
            <a:spAutoFit/>
          </a:bodyPr>
          <a:lstStyle/>
          <a:p>
            <a:pPr algn="ctr">
              <a:lnSpc>
                <a:spcPts val="3250"/>
              </a:lnSpc>
              <a:spcBef>
                <a:spcPct val="0"/>
              </a:spcBef>
            </a:pPr>
            <a:r>
              <a:rPr lang="en-US" b="true" sz="2321">
                <a:solidFill>
                  <a:srgbClr val="FF66C4"/>
                </a:solidFill>
                <a:latin typeface="IBM Plex Mono Bold"/>
                <a:ea typeface="IBM Plex Mono Bold"/>
                <a:cs typeface="IBM Plex Mono Bold"/>
                <a:sym typeface="IBM Plex Mono Bold"/>
              </a:rPr>
              <a:t>MESURES DE SÉCURITÉ</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172">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3630919" y="-3978611"/>
            <a:ext cx="8262146" cy="7755417"/>
            <a:chOff x="0" y="0"/>
            <a:chExt cx="6791960" cy="6375400"/>
          </a:xfrm>
        </p:grpSpPr>
        <p:sp>
          <p:nvSpPr>
            <p:cNvPr name="Freeform 3" id="3"/>
            <p:cNvSpPr/>
            <p:nvPr/>
          </p:nvSpPr>
          <p:spPr>
            <a:xfrm flipH="false" flipV="false" rot="0">
              <a:off x="12700" y="12700"/>
              <a:ext cx="6767830" cy="6350000"/>
            </a:xfrm>
            <a:custGeom>
              <a:avLst/>
              <a:gdLst/>
              <a:ahLst/>
              <a:cxnLst/>
              <a:rect r="r" b="b" t="t" l="l"/>
              <a:pathLst>
                <a:path h="6350000" w="6767830">
                  <a:moveTo>
                    <a:pt x="6000750" y="4484370"/>
                  </a:moveTo>
                  <a:lnTo>
                    <a:pt x="5986780" y="4484370"/>
                  </a:lnTo>
                  <a:lnTo>
                    <a:pt x="6002020" y="4499610"/>
                  </a:lnTo>
                  <a:lnTo>
                    <a:pt x="6002020" y="5584190"/>
                  </a:lnTo>
                  <a:lnTo>
                    <a:pt x="5234940" y="6350000"/>
                  </a:lnTo>
                  <a:lnTo>
                    <a:pt x="4150360" y="6350000"/>
                  </a:lnTo>
                  <a:lnTo>
                    <a:pt x="3383280" y="5582920"/>
                  </a:lnTo>
                  <a:lnTo>
                    <a:pt x="2616200" y="6350000"/>
                  </a:lnTo>
                  <a:lnTo>
                    <a:pt x="1531620" y="6350000"/>
                  </a:lnTo>
                  <a:lnTo>
                    <a:pt x="764540" y="5582920"/>
                  </a:lnTo>
                  <a:lnTo>
                    <a:pt x="764540" y="4498340"/>
                  </a:lnTo>
                  <a:lnTo>
                    <a:pt x="779780" y="4483100"/>
                  </a:lnTo>
                  <a:lnTo>
                    <a:pt x="765810" y="4483100"/>
                  </a:lnTo>
                  <a:lnTo>
                    <a:pt x="0" y="3717290"/>
                  </a:lnTo>
                  <a:lnTo>
                    <a:pt x="0" y="2632710"/>
                  </a:lnTo>
                  <a:lnTo>
                    <a:pt x="767080" y="1865630"/>
                  </a:lnTo>
                  <a:lnTo>
                    <a:pt x="781050" y="1865630"/>
                  </a:lnTo>
                  <a:lnTo>
                    <a:pt x="765810" y="1850390"/>
                  </a:lnTo>
                  <a:lnTo>
                    <a:pt x="765810" y="767080"/>
                  </a:lnTo>
                  <a:lnTo>
                    <a:pt x="1532890" y="0"/>
                  </a:lnTo>
                  <a:lnTo>
                    <a:pt x="2616200" y="0"/>
                  </a:lnTo>
                  <a:lnTo>
                    <a:pt x="3383280" y="767080"/>
                  </a:lnTo>
                  <a:lnTo>
                    <a:pt x="4150360" y="0"/>
                  </a:lnTo>
                  <a:lnTo>
                    <a:pt x="5234940" y="0"/>
                  </a:lnTo>
                  <a:lnTo>
                    <a:pt x="6002020" y="767080"/>
                  </a:lnTo>
                  <a:lnTo>
                    <a:pt x="6002020" y="1851660"/>
                  </a:lnTo>
                  <a:lnTo>
                    <a:pt x="5986780" y="1866900"/>
                  </a:lnTo>
                  <a:lnTo>
                    <a:pt x="6000750" y="1866900"/>
                  </a:lnTo>
                  <a:lnTo>
                    <a:pt x="6767830" y="2633980"/>
                  </a:lnTo>
                  <a:lnTo>
                    <a:pt x="6767830" y="3718560"/>
                  </a:lnTo>
                  <a:lnTo>
                    <a:pt x="6000750" y="4484370"/>
                  </a:lnTo>
                  <a:close/>
                </a:path>
              </a:pathLst>
            </a:custGeom>
            <a:blipFill>
              <a:blip r:embed="rId2"/>
              <a:stretch>
                <a:fillRect l="-20413" t="0" r="-20413" b="0"/>
              </a:stretch>
            </a:blipFill>
          </p:spPr>
        </p:sp>
        <p:sp>
          <p:nvSpPr>
            <p:cNvPr name="Freeform 4" id="4"/>
            <p:cNvSpPr/>
            <p:nvPr/>
          </p:nvSpPr>
          <p:spPr>
            <a:xfrm flipH="false" flipV="false" rot="0">
              <a:off x="0" y="0"/>
              <a:ext cx="6794500" cy="6375400"/>
            </a:xfrm>
            <a:custGeom>
              <a:avLst/>
              <a:gdLst/>
              <a:ahLst/>
              <a:cxnLst/>
              <a:rect r="r" b="b" t="t" l="l"/>
              <a:pathLst>
                <a:path h="6375400" w="6794500">
                  <a:moveTo>
                    <a:pt x="5252720" y="6375400"/>
                  </a:moveTo>
                  <a:lnTo>
                    <a:pt x="4157980" y="6375400"/>
                  </a:lnTo>
                  <a:lnTo>
                    <a:pt x="3395980" y="5613400"/>
                  </a:lnTo>
                  <a:lnTo>
                    <a:pt x="2633980" y="6375400"/>
                  </a:lnTo>
                  <a:lnTo>
                    <a:pt x="1539240" y="6375400"/>
                  </a:lnTo>
                  <a:lnTo>
                    <a:pt x="764540" y="5600700"/>
                  </a:lnTo>
                  <a:lnTo>
                    <a:pt x="764540" y="4505960"/>
                  </a:lnTo>
                  <a:lnTo>
                    <a:pt x="767080" y="4503420"/>
                  </a:lnTo>
                  <a:lnTo>
                    <a:pt x="0" y="3735070"/>
                  </a:lnTo>
                  <a:lnTo>
                    <a:pt x="0" y="2640330"/>
                  </a:lnTo>
                  <a:lnTo>
                    <a:pt x="768350" y="1871980"/>
                  </a:lnTo>
                  <a:lnTo>
                    <a:pt x="765810" y="1869440"/>
                  </a:lnTo>
                  <a:lnTo>
                    <a:pt x="765810" y="774700"/>
                  </a:lnTo>
                  <a:lnTo>
                    <a:pt x="1540510" y="0"/>
                  </a:lnTo>
                  <a:lnTo>
                    <a:pt x="2635250" y="0"/>
                  </a:lnTo>
                  <a:lnTo>
                    <a:pt x="3397250" y="762000"/>
                  </a:lnTo>
                  <a:lnTo>
                    <a:pt x="4159250" y="0"/>
                  </a:lnTo>
                  <a:lnTo>
                    <a:pt x="5253990" y="0"/>
                  </a:lnTo>
                  <a:lnTo>
                    <a:pt x="6028690" y="774700"/>
                  </a:lnTo>
                  <a:lnTo>
                    <a:pt x="6028690" y="1869440"/>
                  </a:lnTo>
                  <a:lnTo>
                    <a:pt x="6026150" y="1871980"/>
                  </a:lnTo>
                  <a:lnTo>
                    <a:pt x="6794500" y="2640330"/>
                  </a:lnTo>
                  <a:lnTo>
                    <a:pt x="6794500" y="3735070"/>
                  </a:lnTo>
                  <a:lnTo>
                    <a:pt x="6026150" y="4503420"/>
                  </a:lnTo>
                  <a:lnTo>
                    <a:pt x="6028690" y="4505960"/>
                  </a:lnTo>
                  <a:lnTo>
                    <a:pt x="6028690" y="5600700"/>
                  </a:lnTo>
                  <a:lnTo>
                    <a:pt x="5252720" y="6375400"/>
                  </a:lnTo>
                  <a:close/>
                  <a:moveTo>
                    <a:pt x="4168140" y="6350000"/>
                  </a:moveTo>
                  <a:lnTo>
                    <a:pt x="5242560" y="6350000"/>
                  </a:lnTo>
                  <a:lnTo>
                    <a:pt x="6002020" y="5590540"/>
                  </a:lnTo>
                  <a:lnTo>
                    <a:pt x="6002020" y="4516120"/>
                  </a:lnTo>
                  <a:lnTo>
                    <a:pt x="5969000" y="4483100"/>
                  </a:lnTo>
                  <a:lnTo>
                    <a:pt x="6008370" y="4483100"/>
                  </a:lnTo>
                  <a:lnTo>
                    <a:pt x="6767830" y="3723640"/>
                  </a:lnTo>
                  <a:lnTo>
                    <a:pt x="6767830" y="2649220"/>
                  </a:lnTo>
                  <a:lnTo>
                    <a:pt x="6008370" y="1889760"/>
                  </a:lnTo>
                  <a:lnTo>
                    <a:pt x="5969000" y="1889760"/>
                  </a:lnTo>
                  <a:lnTo>
                    <a:pt x="6002020" y="1856740"/>
                  </a:lnTo>
                  <a:lnTo>
                    <a:pt x="6002020" y="784860"/>
                  </a:lnTo>
                  <a:lnTo>
                    <a:pt x="5242560" y="25400"/>
                  </a:lnTo>
                  <a:lnTo>
                    <a:pt x="4168140" y="25400"/>
                  </a:lnTo>
                  <a:lnTo>
                    <a:pt x="3395980" y="797560"/>
                  </a:lnTo>
                  <a:lnTo>
                    <a:pt x="2623820" y="25400"/>
                  </a:lnTo>
                  <a:lnTo>
                    <a:pt x="1549400" y="25400"/>
                  </a:lnTo>
                  <a:lnTo>
                    <a:pt x="791210" y="784860"/>
                  </a:lnTo>
                  <a:lnTo>
                    <a:pt x="791210" y="1859280"/>
                  </a:lnTo>
                  <a:lnTo>
                    <a:pt x="824230" y="1892300"/>
                  </a:lnTo>
                  <a:lnTo>
                    <a:pt x="784860" y="1892300"/>
                  </a:lnTo>
                  <a:lnTo>
                    <a:pt x="25400" y="2650490"/>
                  </a:lnTo>
                  <a:lnTo>
                    <a:pt x="25400" y="3724910"/>
                  </a:lnTo>
                  <a:lnTo>
                    <a:pt x="784860" y="4484370"/>
                  </a:lnTo>
                  <a:lnTo>
                    <a:pt x="824230" y="4484370"/>
                  </a:lnTo>
                  <a:lnTo>
                    <a:pt x="791210" y="4517390"/>
                  </a:lnTo>
                  <a:lnTo>
                    <a:pt x="791210" y="5591810"/>
                  </a:lnTo>
                  <a:lnTo>
                    <a:pt x="1550670" y="6351270"/>
                  </a:lnTo>
                  <a:lnTo>
                    <a:pt x="2625090" y="6351270"/>
                  </a:lnTo>
                  <a:lnTo>
                    <a:pt x="3397250" y="5579110"/>
                  </a:lnTo>
                  <a:lnTo>
                    <a:pt x="4168140" y="6350000"/>
                  </a:lnTo>
                  <a:close/>
                </a:path>
              </a:pathLst>
            </a:custGeom>
            <a:solidFill>
              <a:srgbClr val="FFFFFF"/>
            </a:solidFill>
          </p:spPr>
        </p:sp>
      </p:grpSp>
      <p:sp>
        <p:nvSpPr>
          <p:cNvPr name="Freeform 5" id="5"/>
          <p:cNvSpPr/>
          <p:nvPr/>
        </p:nvSpPr>
        <p:spPr>
          <a:xfrm flipH="false" flipV="false" rot="0">
            <a:off x="-4247535" y="7535209"/>
            <a:ext cx="8495071" cy="8229600"/>
          </a:xfrm>
          <a:custGeom>
            <a:avLst/>
            <a:gdLst/>
            <a:ahLst/>
            <a:cxnLst/>
            <a:rect r="r" b="b" t="t" l="l"/>
            <a:pathLst>
              <a:path h="8229600" w="8495071">
                <a:moveTo>
                  <a:pt x="0" y="0"/>
                </a:moveTo>
                <a:lnTo>
                  <a:pt x="8495070" y="0"/>
                </a:lnTo>
                <a:lnTo>
                  <a:pt x="8495070" y="8229600"/>
                </a:lnTo>
                <a:lnTo>
                  <a:pt x="0" y="8229600"/>
                </a:lnTo>
                <a:lnTo>
                  <a:pt x="0" y="0"/>
                </a:lnTo>
                <a:close/>
              </a:path>
            </a:pathLst>
          </a:custGeom>
          <a:blipFill>
            <a:blip r:embed="rId3"/>
            <a:stretch>
              <a:fillRect l="0" t="0" r="0" b="0"/>
            </a:stretch>
          </a:blipFill>
        </p:spPr>
      </p:sp>
      <p:sp>
        <p:nvSpPr>
          <p:cNvPr name="Freeform 6" id="6"/>
          <p:cNvSpPr/>
          <p:nvPr/>
        </p:nvSpPr>
        <p:spPr>
          <a:xfrm flipH="false" flipV="false" rot="0">
            <a:off x="-6511104" y="-6004722"/>
            <a:ext cx="9300947" cy="9300947"/>
          </a:xfrm>
          <a:custGeom>
            <a:avLst/>
            <a:gdLst/>
            <a:ahLst/>
            <a:cxnLst/>
            <a:rect r="r" b="b" t="t" l="l"/>
            <a:pathLst>
              <a:path h="9300947" w="9300947">
                <a:moveTo>
                  <a:pt x="0" y="0"/>
                </a:moveTo>
                <a:lnTo>
                  <a:pt x="9300947" y="0"/>
                </a:lnTo>
                <a:lnTo>
                  <a:pt x="9300947" y="9300947"/>
                </a:lnTo>
                <a:lnTo>
                  <a:pt x="0" y="9300947"/>
                </a:lnTo>
                <a:lnTo>
                  <a:pt x="0" y="0"/>
                </a:lnTo>
                <a:close/>
              </a:path>
            </a:pathLst>
          </a:custGeom>
          <a:blipFill>
            <a:blip r:embed="rId4"/>
            <a:stretch>
              <a:fillRect l="0" t="0" r="0" b="0"/>
            </a:stretch>
          </a:blipFill>
        </p:spPr>
      </p:sp>
      <p:sp>
        <p:nvSpPr>
          <p:cNvPr name="Freeform 7" id="7"/>
          <p:cNvSpPr/>
          <p:nvPr/>
        </p:nvSpPr>
        <p:spPr>
          <a:xfrm flipH="false" flipV="false" rot="0">
            <a:off x="16087844" y="8018242"/>
            <a:ext cx="1704736" cy="1818385"/>
          </a:xfrm>
          <a:custGeom>
            <a:avLst/>
            <a:gdLst/>
            <a:ahLst/>
            <a:cxnLst/>
            <a:rect r="r" b="b" t="t" l="l"/>
            <a:pathLst>
              <a:path h="1818385" w="1704736">
                <a:moveTo>
                  <a:pt x="0" y="0"/>
                </a:moveTo>
                <a:lnTo>
                  <a:pt x="1704736" y="0"/>
                </a:lnTo>
                <a:lnTo>
                  <a:pt x="1704736" y="1818386"/>
                </a:lnTo>
                <a:lnTo>
                  <a:pt x="0" y="1818386"/>
                </a:lnTo>
                <a:lnTo>
                  <a:pt x="0" y="0"/>
                </a:lnTo>
                <a:close/>
              </a:path>
            </a:pathLst>
          </a:custGeom>
          <a:blipFill>
            <a:blip r:embed="rId5"/>
            <a:stretch>
              <a:fillRect l="0" t="0" r="0" b="0"/>
            </a:stretch>
          </a:blipFill>
        </p:spPr>
      </p:sp>
      <p:grpSp>
        <p:nvGrpSpPr>
          <p:cNvPr name="Group 8" id="8"/>
          <p:cNvGrpSpPr/>
          <p:nvPr/>
        </p:nvGrpSpPr>
        <p:grpSpPr>
          <a:xfrm rot="0">
            <a:off x="1028700" y="3931411"/>
            <a:ext cx="3884676" cy="4695457"/>
            <a:chOff x="0" y="0"/>
            <a:chExt cx="1023125" cy="1236664"/>
          </a:xfrm>
        </p:grpSpPr>
        <p:sp>
          <p:nvSpPr>
            <p:cNvPr name="Freeform 9" id="9"/>
            <p:cNvSpPr/>
            <p:nvPr/>
          </p:nvSpPr>
          <p:spPr>
            <a:xfrm flipH="false" flipV="false" rot="0">
              <a:off x="0" y="0"/>
              <a:ext cx="1023125" cy="1236664"/>
            </a:xfrm>
            <a:custGeom>
              <a:avLst/>
              <a:gdLst/>
              <a:ahLst/>
              <a:cxnLst/>
              <a:rect r="r" b="b" t="t" l="l"/>
              <a:pathLst>
                <a:path h="1236664" w="1023125">
                  <a:moveTo>
                    <a:pt x="0" y="0"/>
                  </a:moveTo>
                  <a:lnTo>
                    <a:pt x="1023125" y="0"/>
                  </a:lnTo>
                  <a:lnTo>
                    <a:pt x="1023125" y="1236664"/>
                  </a:lnTo>
                  <a:lnTo>
                    <a:pt x="0" y="1236664"/>
                  </a:lnTo>
                  <a:close/>
                </a:path>
              </a:pathLst>
            </a:custGeom>
            <a:solidFill>
              <a:srgbClr val="000000">
                <a:alpha val="0"/>
              </a:srgbClr>
            </a:solidFill>
            <a:ln w="19050" cap="sq">
              <a:solidFill>
                <a:srgbClr val="FFFFFF"/>
              </a:solidFill>
              <a:prstDash val="solid"/>
              <a:miter/>
            </a:ln>
          </p:spPr>
        </p:sp>
        <p:sp>
          <p:nvSpPr>
            <p:cNvPr name="TextBox 10" id="10"/>
            <p:cNvSpPr txBox="true"/>
            <p:nvPr/>
          </p:nvSpPr>
          <p:spPr>
            <a:xfrm>
              <a:off x="0" y="-47625"/>
              <a:ext cx="1023125" cy="1284289"/>
            </a:xfrm>
            <a:prstGeom prst="rect">
              <a:avLst/>
            </a:prstGeom>
          </p:spPr>
          <p:txBody>
            <a:bodyPr anchor="ctr" rtlCol="false" tIns="50800" lIns="50800" bIns="50800" rIns="50800"/>
            <a:lstStyle/>
            <a:p>
              <a:pPr algn="ctr">
                <a:lnSpc>
                  <a:spcPts val="3359"/>
                </a:lnSpc>
              </a:pPr>
            </a:p>
          </p:txBody>
        </p:sp>
      </p:grpSp>
      <p:grpSp>
        <p:nvGrpSpPr>
          <p:cNvPr name="Group 11" id="11"/>
          <p:cNvGrpSpPr/>
          <p:nvPr/>
        </p:nvGrpSpPr>
        <p:grpSpPr>
          <a:xfrm rot="0">
            <a:off x="5133542" y="3931411"/>
            <a:ext cx="3884676" cy="4695457"/>
            <a:chOff x="0" y="0"/>
            <a:chExt cx="1023125" cy="1236664"/>
          </a:xfrm>
        </p:grpSpPr>
        <p:sp>
          <p:nvSpPr>
            <p:cNvPr name="Freeform 12" id="12"/>
            <p:cNvSpPr/>
            <p:nvPr/>
          </p:nvSpPr>
          <p:spPr>
            <a:xfrm flipH="false" flipV="false" rot="0">
              <a:off x="0" y="0"/>
              <a:ext cx="1023125" cy="1236664"/>
            </a:xfrm>
            <a:custGeom>
              <a:avLst/>
              <a:gdLst/>
              <a:ahLst/>
              <a:cxnLst/>
              <a:rect r="r" b="b" t="t" l="l"/>
              <a:pathLst>
                <a:path h="1236664" w="1023125">
                  <a:moveTo>
                    <a:pt x="0" y="0"/>
                  </a:moveTo>
                  <a:lnTo>
                    <a:pt x="1023125" y="0"/>
                  </a:lnTo>
                  <a:lnTo>
                    <a:pt x="1023125" y="1236664"/>
                  </a:lnTo>
                  <a:lnTo>
                    <a:pt x="0" y="1236664"/>
                  </a:lnTo>
                  <a:close/>
                </a:path>
              </a:pathLst>
            </a:custGeom>
            <a:solidFill>
              <a:srgbClr val="000000">
                <a:alpha val="0"/>
              </a:srgbClr>
            </a:solidFill>
            <a:ln w="19050" cap="sq">
              <a:solidFill>
                <a:srgbClr val="FFFFFF"/>
              </a:solidFill>
              <a:prstDash val="solid"/>
              <a:miter/>
            </a:ln>
          </p:spPr>
        </p:sp>
        <p:sp>
          <p:nvSpPr>
            <p:cNvPr name="TextBox 13" id="13"/>
            <p:cNvSpPr txBox="true"/>
            <p:nvPr/>
          </p:nvSpPr>
          <p:spPr>
            <a:xfrm>
              <a:off x="0" y="-47625"/>
              <a:ext cx="1023125" cy="1284289"/>
            </a:xfrm>
            <a:prstGeom prst="rect">
              <a:avLst/>
            </a:prstGeom>
          </p:spPr>
          <p:txBody>
            <a:bodyPr anchor="ctr" rtlCol="false" tIns="50800" lIns="50800" bIns="50800" rIns="50800"/>
            <a:lstStyle/>
            <a:p>
              <a:pPr algn="ctr">
                <a:lnSpc>
                  <a:spcPts val="3359"/>
                </a:lnSpc>
              </a:pPr>
            </a:p>
          </p:txBody>
        </p:sp>
      </p:grpSp>
      <p:grpSp>
        <p:nvGrpSpPr>
          <p:cNvPr name="Group 14" id="14"/>
          <p:cNvGrpSpPr/>
          <p:nvPr/>
        </p:nvGrpSpPr>
        <p:grpSpPr>
          <a:xfrm rot="0">
            <a:off x="9238385" y="3931411"/>
            <a:ext cx="3884676" cy="4695457"/>
            <a:chOff x="0" y="0"/>
            <a:chExt cx="1023125" cy="1236664"/>
          </a:xfrm>
        </p:grpSpPr>
        <p:sp>
          <p:nvSpPr>
            <p:cNvPr name="Freeform 15" id="15"/>
            <p:cNvSpPr/>
            <p:nvPr/>
          </p:nvSpPr>
          <p:spPr>
            <a:xfrm flipH="false" flipV="false" rot="0">
              <a:off x="0" y="0"/>
              <a:ext cx="1023125" cy="1236664"/>
            </a:xfrm>
            <a:custGeom>
              <a:avLst/>
              <a:gdLst/>
              <a:ahLst/>
              <a:cxnLst/>
              <a:rect r="r" b="b" t="t" l="l"/>
              <a:pathLst>
                <a:path h="1236664" w="1023125">
                  <a:moveTo>
                    <a:pt x="0" y="0"/>
                  </a:moveTo>
                  <a:lnTo>
                    <a:pt x="1023125" y="0"/>
                  </a:lnTo>
                  <a:lnTo>
                    <a:pt x="1023125" y="1236664"/>
                  </a:lnTo>
                  <a:lnTo>
                    <a:pt x="0" y="1236664"/>
                  </a:lnTo>
                  <a:close/>
                </a:path>
              </a:pathLst>
            </a:custGeom>
            <a:solidFill>
              <a:srgbClr val="000000">
                <a:alpha val="0"/>
              </a:srgbClr>
            </a:solidFill>
            <a:ln w="19050" cap="sq">
              <a:solidFill>
                <a:srgbClr val="FFFFFF"/>
              </a:solidFill>
              <a:prstDash val="solid"/>
              <a:miter/>
            </a:ln>
          </p:spPr>
        </p:sp>
        <p:sp>
          <p:nvSpPr>
            <p:cNvPr name="TextBox 16" id="16"/>
            <p:cNvSpPr txBox="true"/>
            <p:nvPr/>
          </p:nvSpPr>
          <p:spPr>
            <a:xfrm>
              <a:off x="0" y="-47625"/>
              <a:ext cx="1023125" cy="1284289"/>
            </a:xfrm>
            <a:prstGeom prst="rect">
              <a:avLst/>
            </a:prstGeom>
          </p:spPr>
          <p:txBody>
            <a:bodyPr anchor="ctr" rtlCol="false" tIns="50800" lIns="50800" bIns="50800" rIns="50800"/>
            <a:lstStyle/>
            <a:p>
              <a:pPr algn="ctr">
                <a:lnSpc>
                  <a:spcPts val="3359"/>
                </a:lnSpc>
              </a:pPr>
            </a:p>
          </p:txBody>
        </p:sp>
      </p:grpSp>
      <p:grpSp>
        <p:nvGrpSpPr>
          <p:cNvPr name="Group 17" id="17"/>
          <p:cNvGrpSpPr/>
          <p:nvPr/>
        </p:nvGrpSpPr>
        <p:grpSpPr>
          <a:xfrm rot="0">
            <a:off x="13343227" y="3931411"/>
            <a:ext cx="3884676" cy="4695457"/>
            <a:chOff x="0" y="0"/>
            <a:chExt cx="1023125" cy="1236664"/>
          </a:xfrm>
        </p:grpSpPr>
        <p:sp>
          <p:nvSpPr>
            <p:cNvPr name="Freeform 18" id="18"/>
            <p:cNvSpPr/>
            <p:nvPr/>
          </p:nvSpPr>
          <p:spPr>
            <a:xfrm flipH="false" flipV="false" rot="0">
              <a:off x="0" y="0"/>
              <a:ext cx="1023125" cy="1236664"/>
            </a:xfrm>
            <a:custGeom>
              <a:avLst/>
              <a:gdLst/>
              <a:ahLst/>
              <a:cxnLst/>
              <a:rect r="r" b="b" t="t" l="l"/>
              <a:pathLst>
                <a:path h="1236664" w="1023125">
                  <a:moveTo>
                    <a:pt x="0" y="0"/>
                  </a:moveTo>
                  <a:lnTo>
                    <a:pt x="1023125" y="0"/>
                  </a:lnTo>
                  <a:lnTo>
                    <a:pt x="1023125" y="1236664"/>
                  </a:lnTo>
                  <a:lnTo>
                    <a:pt x="0" y="1236664"/>
                  </a:lnTo>
                  <a:close/>
                </a:path>
              </a:pathLst>
            </a:custGeom>
            <a:solidFill>
              <a:srgbClr val="000000">
                <a:alpha val="0"/>
              </a:srgbClr>
            </a:solidFill>
            <a:ln w="19050" cap="sq">
              <a:solidFill>
                <a:srgbClr val="FFFFFF"/>
              </a:solidFill>
              <a:prstDash val="solid"/>
              <a:miter/>
            </a:ln>
          </p:spPr>
        </p:sp>
        <p:sp>
          <p:nvSpPr>
            <p:cNvPr name="TextBox 19" id="19"/>
            <p:cNvSpPr txBox="true"/>
            <p:nvPr/>
          </p:nvSpPr>
          <p:spPr>
            <a:xfrm>
              <a:off x="0" y="-47625"/>
              <a:ext cx="1023125" cy="1284289"/>
            </a:xfrm>
            <a:prstGeom prst="rect">
              <a:avLst/>
            </a:prstGeom>
          </p:spPr>
          <p:txBody>
            <a:bodyPr anchor="ctr" rtlCol="false" tIns="50800" lIns="50800" bIns="50800" rIns="50800"/>
            <a:lstStyle/>
            <a:p>
              <a:pPr algn="ctr">
                <a:lnSpc>
                  <a:spcPts val="3359"/>
                </a:lnSpc>
              </a:pPr>
            </a:p>
          </p:txBody>
        </p:sp>
      </p:grpSp>
      <p:sp>
        <p:nvSpPr>
          <p:cNvPr name="TextBox 20" id="20"/>
          <p:cNvSpPr txBox="true"/>
          <p:nvPr/>
        </p:nvSpPr>
        <p:spPr>
          <a:xfrm rot="0">
            <a:off x="1028700" y="1068137"/>
            <a:ext cx="6962288" cy="1044242"/>
          </a:xfrm>
          <a:prstGeom prst="rect">
            <a:avLst/>
          </a:prstGeom>
        </p:spPr>
        <p:txBody>
          <a:bodyPr anchor="t" rtlCol="false" tIns="0" lIns="0" bIns="0" rIns="0">
            <a:spAutoFit/>
          </a:bodyPr>
          <a:lstStyle/>
          <a:p>
            <a:pPr algn="l" marL="0" indent="0" lvl="0">
              <a:lnSpc>
                <a:spcPts val="7220"/>
              </a:lnSpc>
            </a:pPr>
            <a:r>
              <a:rPr lang="en-US" sz="6118">
                <a:solidFill>
                  <a:srgbClr val="FFFFFF"/>
                </a:solidFill>
                <a:latin typeface="Times New Roman"/>
                <a:ea typeface="Times New Roman"/>
                <a:cs typeface="Times New Roman"/>
                <a:sym typeface="Times New Roman"/>
              </a:rPr>
              <a:t>Interface Utilisateur</a:t>
            </a:r>
          </a:p>
        </p:txBody>
      </p:sp>
      <p:grpSp>
        <p:nvGrpSpPr>
          <p:cNvPr name="Group 21" id="21"/>
          <p:cNvGrpSpPr/>
          <p:nvPr/>
        </p:nvGrpSpPr>
        <p:grpSpPr>
          <a:xfrm rot="0">
            <a:off x="7801787" y="609554"/>
            <a:ext cx="6515008" cy="3064683"/>
            <a:chOff x="0" y="0"/>
            <a:chExt cx="1727878" cy="812800"/>
          </a:xfrm>
        </p:grpSpPr>
        <p:sp>
          <p:nvSpPr>
            <p:cNvPr name="Freeform 22" id="22"/>
            <p:cNvSpPr/>
            <p:nvPr/>
          </p:nvSpPr>
          <p:spPr>
            <a:xfrm flipH="false" flipV="false" rot="0">
              <a:off x="0" y="0"/>
              <a:ext cx="1727878" cy="812800"/>
            </a:xfrm>
            <a:custGeom>
              <a:avLst/>
              <a:gdLst/>
              <a:ahLst/>
              <a:cxnLst/>
              <a:rect r="r" b="b" t="t" l="l"/>
              <a:pathLst>
                <a:path h="812800" w="1727878">
                  <a:moveTo>
                    <a:pt x="1489753" y="0"/>
                  </a:moveTo>
                  <a:lnTo>
                    <a:pt x="1727878" y="238125"/>
                  </a:lnTo>
                  <a:lnTo>
                    <a:pt x="1727878" y="574675"/>
                  </a:lnTo>
                  <a:lnTo>
                    <a:pt x="1489753" y="812800"/>
                  </a:lnTo>
                  <a:lnTo>
                    <a:pt x="238125" y="812800"/>
                  </a:lnTo>
                  <a:lnTo>
                    <a:pt x="0" y="574675"/>
                  </a:lnTo>
                  <a:lnTo>
                    <a:pt x="0" y="238125"/>
                  </a:lnTo>
                  <a:lnTo>
                    <a:pt x="238125" y="0"/>
                  </a:lnTo>
                  <a:lnTo>
                    <a:pt x="1489753" y="0"/>
                  </a:lnTo>
                  <a:close/>
                </a:path>
              </a:pathLst>
            </a:custGeom>
            <a:blipFill>
              <a:blip r:embed="rId6"/>
              <a:stretch>
                <a:fillRect l="0" t="-17893" r="0" b="-17893"/>
              </a:stretch>
            </a:blipFill>
            <a:ln w="38100" cap="sq">
              <a:solidFill>
                <a:srgbClr val="FFFFFF"/>
              </a:solidFill>
              <a:prstDash val="solid"/>
              <a:miter/>
            </a:ln>
          </p:spPr>
        </p:sp>
      </p:grpSp>
      <p:sp>
        <p:nvSpPr>
          <p:cNvPr name="Freeform 23" id="23"/>
          <p:cNvSpPr/>
          <p:nvPr/>
        </p:nvSpPr>
        <p:spPr>
          <a:xfrm flipH="false" flipV="false" rot="0">
            <a:off x="2377664" y="7120615"/>
            <a:ext cx="1222353" cy="1222353"/>
          </a:xfrm>
          <a:custGeom>
            <a:avLst/>
            <a:gdLst/>
            <a:ahLst/>
            <a:cxnLst/>
            <a:rect r="r" b="b" t="t" l="l"/>
            <a:pathLst>
              <a:path h="1222353" w="1222353">
                <a:moveTo>
                  <a:pt x="0" y="0"/>
                </a:moveTo>
                <a:lnTo>
                  <a:pt x="1222353" y="0"/>
                </a:lnTo>
                <a:lnTo>
                  <a:pt x="1222353" y="1222354"/>
                </a:lnTo>
                <a:lnTo>
                  <a:pt x="0" y="12223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4" id="24"/>
          <p:cNvSpPr/>
          <p:nvPr/>
        </p:nvSpPr>
        <p:spPr>
          <a:xfrm flipH="false" flipV="false" rot="0">
            <a:off x="6466073" y="6921996"/>
            <a:ext cx="1335714" cy="1420973"/>
          </a:xfrm>
          <a:custGeom>
            <a:avLst/>
            <a:gdLst/>
            <a:ahLst/>
            <a:cxnLst/>
            <a:rect r="r" b="b" t="t" l="l"/>
            <a:pathLst>
              <a:path h="1420973" w="1335714">
                <a:moveTo>
                  <a:pt x="0" y="0"/>
                </a:moveTo>
                <a:lnTo>
                  <a:pt x="1335714" y="0"/>
                </a:lnTo>
                <a:lnTo>
                  <a:pt x="1335714" y="1420973"/>
                </a:lnTo>
                <a:lnTo>
                  <a:pt x="0" y="142097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5" id="25"/>
          <p:cNvSpPr/>
          <p:nvPr/>
        </p:nvSpPr>
        <p:spPr>
          <a:xfrm flipH="false" flipV="false" rot="0">
            <a:off x="10612580" y="6903778"/>
            <a:ext cx="1136961" cy="1439191"/>
          </a:xfrm>
          <a:custGeom>
            <a:avLst/>
            <a:gdLst/>
            <a:ahLst/>
            <a:cxnLst/>
            <a:rect r="r" b="b" t="t" l="l"/>
            <a:pathLst>
              <a:path h="1439191" w="1136961">
                <a:moveTo>
                  <a:pt x="0" y="0"/>
                </a:moveTo>
                <a:lnTo>
                  <a:pt x="1136961" y="0"/>
                </a:lnTo>
                <a:lnTo>
                  <a:pt x="1136961" y="1439191"/>
                </a:lnTo>
                <a:lnTo>
                  <a:pt x="0" y="1439191"/>
                </a:lnTo>
                <a:lnTo>
                  <a:pt x="0" y="0"/>
                </a:lnTo>
                <a:close/>
              </a:path>
            </a:pathLst>
          </a:custGeom>
          <a:blipFill>
            <a:blip r:embed="rId11"/>
            <a:stretch>
              <a:fillRect l="0" t="0" r="0" b="0"/>
            </a:stretch>
          </a:blipFill>
        </p:spPr>
      </p:sp>
      <p:sp>
        <p:nvSpPr>
          <p:cNvPr name="Freeform 26" id="26"/>
          <p:cNvSpPr/>
          <p:nvPr/>
        </p:nvSpPr>
        <p:spPr>
          <a:xfrm flipH="false" flipV="false" rot="0">
            <a:off x="14589297" y="6903778"/>
            <a:ext cx="1275483" cy="1439191"/>
          </a:xfrm>
          <a:custGeom>
            <a:avLst/>
            <a:gdLst/>
            <a:ahLst/>
            <a:cxnLst/>
            <a:rect r="r" b="b" t="t" l="l"/>
            <a:pathLst>
              <a:path h="1439191" w="1275483">
                <a:moveTo>
                  <a:pt x="0" y="0"/>
                </a:moveTo>
                <a:lnTo>
                  <a:pt x="1275482" y="0"/>
                </a:lnTo>
                <a:lnTo>
                  <a:pt x="1275482" y="1439191"/>
                </a:lnTo>
                <a:lnTo>
                  <a:pt x="0" y="1439191"/>
                </a:lnTo>
                <a:lnTo>
                  <a:pt x="0" y="0"/>
                </a:lnTo>
                <a:close/>
              </a:path>
            </a:pathLst>
          </a:custGeom>
          <a:blipFill>
            <a:blip r:embed="rId12"/>
            <a:stretch>
              <a:fillRect l="0" t="0" r="0" b="0"/>
            </a:stretch>
          </a:blipFill>
        </p:spPr>
      </p:sp>
      <p:sp>
        <p:nvSpPr>
          <p:cNvPr name="TextBox 27" id="27"/>
          <p:cNvSpPr txBox="true"/>
          <p:nvPr/>
        </p:nvSpPr>
        <p:spPr>
          <a:xfrm rot="0">
            <a:off x="1316391" y="5613832"/>
            <a:ext cx="3309293" cy="917441"/>
          </a:xfrm>
          <a:prstGeom prst="rect">
            <a:avLst/>
          </a:prstGeom>
        </p:spPr>
        <p:txBody>
          <a:bodyPr anchor="t" rtlCol="false" tIns="0" lIns="0" bIns="0" rIns="0">
            <a:spAutoFit/>
          </a:bodyPr>
          <a:lstStyle/>
          <a:p>
            <a:pPr algn="ctr">
              <a:lnSpc>
                <a:spcPts val="2330"/>
              </a:lnSpc>
            </a:pPr>
            <a:r>
              <a:rPr lang="en-US" sz="1664">
                <a:solidFill>
                  <a:srgbClr val="FFFFFF"/>
                </a:solidFill>
                <a:latin typeface="Times New Roman"/>
                <a:ea typeface="Times New Roman"/>
                <a:cs typeface="Times New Roman"/>
                <a:sym typeface="Times New Roman"/>
              </a:rPr>
              <a:t>Ajout de nouvelles contreparties avec informations de crédit et limites.</a:t>
            </a:r>
          </a:p>
        </p:txBody>
      </p:sp>
      <p:sp>
        <p:nvSpPr>
          <p:cNvPr name="TextBox 28" id="28"/>
          <p:cNvSpPr txBox="true"/>
          <p:nvPr/>
        </p:nvSpPr>
        <p:spPr>
          <a:xfrm rot="0">
            <a:off x="5421234" y="5613832"/>
            <a:ext cx="3309293" cy="622934"/>
          </a:xfrm>
          <a:prstGeom prst="rect">
            <a:avLst/>
          </a:prstGeom>
        </p:spPr>
        <p:txBody>
          <a:bodyPr anchor="t" rtlCol="false" tIns="0" lIns="0" bIns="0" rIns="0">
            <a:spAutoFit/>
          </a:bodyPr>
          <a:lstStyle/>
          <a:p>
            <a:pPr algn="ctr">
              <a:lnSpc>
                <a:spcPts val="2330"/>
              </a:lnSpc>
            </a:pPr>
            <a:r>
              <a:rPr lang="en-US" sz="1664">
                <a:solidFill>
                  <a:srgbClr val="FFFFFF"/>
                </a:solidFill>
                <a:latin typeface="Times New Roman"/>
                <a:ea typeface="Times New Roman"/>
                <a:cs typeface="Times New Roman"/>
                <a:sym typeface="Times New Roman"/>
              </a:rPr>
              <a:t>Gestion des contreparties, mises à jour des garanties et expositions.</a:t>
            </a:r>
          </a:p>
        </p:txBody>
      </p:sp>
      <p:sp>
        <p:nvSpPr>
          <p:cNvPr name="TextBox 29" id="29"/>
          <p:cNvSpPr txBox="true"/>
          <p:nvPr/>
        </p:nvSpPr>
        <p:spPr>
          <a:xfrm rot="0">
            <a:off x="1660928" y="4742642"/>
            <a:ext cx="2620895" cy="687608"/>
          </a:xfrm>
          <a:prstGeom prst="rect">
            <a:avLst/>
          </a:prstGeom>
        </p:spPr>
        <p:txBody>
          <a:bodyPr anchor="t" rtlCol="false" tIns="0" lIns="0" bIns="0" rIns="0">
            <a:spAutoFit/>
          </a:bodyPr>
          <a:lstStyle/>
          <a:p>
            <a:pPr algn="ctr">
              <a:lnSpc>
                <a:spcPts val="2807"/>
              </a:lnSpc>
              <a:spcBef>
                <a:spcPct val="0"/>
              </a:spcBef>
            </a:pPr>
            <a:r>
              <a:rPr lang="en-US" b="true" sz="2005">
                <a:solidFill>
                  <a:srgbClr val="F6F2EF"/>
                </a:solidFill>
                <a:latin typeface="IBM Plex Mono Bold"/>
                <a:ea typeface="IBM Plex Mono Bold"/>
                <a:cs typeface="IBM Plex Mono Bold"/>
                <a:sym typeface="IBM Plex Mono Bold"/>
              </a:rPr>
              <a:t>PAGE ADD COUNTERPARTY</a:t>
            </a:r>
          </a:p>
        </p:txBody>
      </p:sp>
      <p:sp>
        <p:nvSpPr>
          <p:cNvPr name="TextBox 30" id="30"/>
          <p:cNvSpPr txBox="true"/>
          <p:nvPr/>
        </p:nvSpPr>
        <p:spPr>
          <a:xfrm rot="0">
            <a:off x="5765433" y="4742642"/>
            <a:ext cx="2620895" cy="337383"/>
          </a:xfrm>
          <a:prstGeom prst="rect">
            <a:avLst/>
          </a:prstGeom>
        </p:spPr>
        <p:txBody>
          <a:bodyPr anchor="t" rtlCol="false" tIns="0" lIns="0" bIns="0" rIns="0">
            <a:spAutoFit/>
          </a:bodyPr>
          <a:lstStyle/>
          <a:p>
            <a:pPr algn="ctr">
              <a:lnSpc>
                <a:spcPts val="2807"/>
              </a:lnSpc>
              <a:spcBef>
                <a:spcPct val="0"/>
              </a:spcBef>
            </a:pPr>
            <a:r>
              <a:rPr lang="en-US" b="true" sz="2005">
                <a:solidFill>
                  <a:srgbClr val="F6F2EF"/>
                </a:solidFill>
                <a:latin typeface="IBM Plex Mono Bold"/>
                <a:ea typeface="IBM Plex Mono Bold"/>
                <a:cs typeface="IBM Plex Mono Bold"/>
                <a:sym typeface="IBM Plex Mono Bold"/>
              </a:rPr>
              <a:t>PAGE ADMIN </a:t>
            </a:r>
          </a:p>
        </p:txBody>
      </p:sp>
      <p:sp>
        <p:nvSpPr>
          <p:cNvPr name="TextBox 31" id="31"/>
          <p:cNvSpPr txBox="true"/>
          <p:nvPr/>
        </p:nvSpPr>
        <p:spPr>
          <a:xfrm rot="0">
            <a:off x="9526076" y="5613832"/>
            <a:ext cx="3309293" cy="917441"/>
          </a:xfrm>
          <a:prstGeom prst="rect">
            <a:avLst/>
          </a:prstGeom>
        </p:spPr>
        <p:txBody>
          <a:bodyPr anchor="t" rtlCol="false" tIns="0" lIns="0" bIns="0" rIns="0">
            <a:spAutoFit/>
          </a:bodyPr>
          <a:lstStyle/>
          <a:p>
            <a:pPr algn="ctr">
              <a:lnSpc>
                <a:spcPts val="2330"/>
              </a:lnSpc>
            </a:pPr>
            <a:r>
              <a:rPr lang="en-US" sz="1664">
                <a:solidFill>
                  <a:srgbClr val="FFFFFF"/>
                </a:solidFill>
                <a:latin typeface="Times New Roman"/>
                <a:ea typeface="Times New Roman"/>
                <a:cs typeface="Times New Roman"/>
                <a:sym typeface="Times New Roman"/>
              </a:rPr>
              <a:t>Suivi des transactions entre contreparties et mise à jour automatique des expositions.</a:t>
            </a:r>
          </a:p>
        </p:txBody>
      </p:sp>
      <p:sp>
        <p:nvSpPr>
          <p:cNvPr name="TextBox 32" id="32"/>
          <p:cNvSpPr txBox="true"/>
          <p:nvPr/>
        </p:nvSpPr>
        <p:spPr>
          <a:xfrm rot="0">
            <a:off x="9870613" y="4742642"/>
            <a:ext cx="2620895" cy="337383"/>
          </a:xfrm>
          <a:prstGeom prst="rect">
            <a:avLst/>
          </a:prstGeom>
        </p:spPr>
        <p:txBody>
          <a:bodyPr anchor="t" rtlCol="false" tIns="0" lIns="0" bIns="0" rIns="0">
            <a:spAutoFit/>
          </a:bodyPr>
          <a:lstStyle/>
          <a:p>
            <a:pPr algn="ctr">
              <a:lnSpc>
                <a:spcPts val="2807"/>
              </a:lnSpc>
              <a:spcBef>
                <a:spcPct val="0"/>
              </a:spcBef>
            </a:pPr>
            <a:r>
              <a:rPr lang="en-US" b="true" sz="2005">
                <a:solidFill>
                  <a:srgbClr val="F6F2EF"/>
                </a:solidFill>
                <a:latin typeface="IBM Plex Mono Bold"/>
                <a:ea typeface="IBM Plex Mono Bold"/>
                <a:cs typeface="IBM Plex Mono Bold"/>
                <a:sym typeface="IBM Plex Mono Bold"/>
              </a:rPr>
              <a:t>PAGE TRANSACTIONS</a:t>
            </a:r>
          </a:p>
        </p:txBody>
      </p:sp>
      <p:sp>
        <p:nvSpPr>
          <p:cNvPr name="TextBox 33" id="33"/>
          <p:cNvSpPr txBox="true"/>
          <p:nvPr/>
        </p:nvSpPr>
        <p:spPr>
          <a:xfrm rot="0">
            <a:off x="13630919" y="5613832"/>
            <a:ext cx="3309293" cy="917441"/>
          </a:xfrm>
          <a:prstGeom prst="rect">
            <a:avLst/>
          </a:prstGeom>
        </p:spPr>
        <p:txBody>
          <a:bodyPr anchor="t" rtlCol="false" tIns="0" lIns="0" bIns="0" rIns="0">
            <a:spAutoFit/>
          </a:bodyPr>
          <a:lstStyle/>
          <a:p>
            <a:pPr algn="ctr">
              <a:lnSpc>
                <a:spcPts val="2330"/>
              </a:lnSpc>
            </a:pPr>
            <a:r>
              <a:rPr lang="en-US" sz="1664">
                <a:solidFill>
                  <a:srgbClr val="FFFFFF"/>
                </a:solidFill>
                <a:latin typeface="Times New Roman"/>
                <a:ea typeface="Times New Roman"/>
                <a:cs typeface="Times New Roman"/>
                <a:sym typeface="Times New Roman"/>
              </a:rPr>
              <a:t>Visualisation des métriques clés, suivi des risques et expositions globales.</a:t>
            </a:r>
          </a:p>
        </p:txBody>
      </p:sp>
      <p:sp>
        <p:nvSpPr>
          <p:cNvPr name="TextBox 34" id="34"/>
          <p:cNvSpPr txBox="true"/>
          <p:nvPr/>
        </p:nvSpPr>
        <p:spPr>
          <a:xfrm rot="0">
            <a:off x="13975456" y="4742642"/>
            <a:ext cx="2620895" cy="337383"/>
          </a:xfrm>
          <a:prstGeom prst="rect">
            <a:avLst/>
          </a:prstGeom>
        </p:spPr>
        <p:txBody>
          <a:bodyPr anchor="t" rtlCol="false" tIns="0" lIns="0" bIns="0" rIns="0">
            <a:spAutoFit/>
          </a:bodyPr>
          <a:lstStyle/>
          <a:p>
            <a:pPr algn="ctr">
              <a:lnSpc>
                <a:spcPts val="2807"/>
              </a:lnSpc>
              <a:spcBef>
                <a:spcPct val="0"/>
              </a:spcBef>
            </a:pPr>
            <a:r>
              <a:rPr lang="en-US" b="true" sz="2005">
                <a:solidFill>
                  <a:srgbClr val="F6F2EF"/>
                </a:solidFill>
                <a:latin typeface="IBM Plex Mono Bold"/>
                <a:ea typeface="IBM Plex Mono Bold"/>
                <a:cs typeface="IBM Plex Mono Bold"/>
                <a:sym typeface="IBM Plex Mono Bold"/>
              </a:rPr>
              <a:t>PAGE DASHBOARD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172">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4247535" y="7535209"/>
            <a:ext cx="8495071" cy="8229600"/>
          </a:xfrm>
          <a:custGeom>
            <a:avLst/>
            <a:gdLst/>
            <a:ahLst/>
            <a:cxnLst/>
            <a:rect r="r" b="b" t="t" l="l"/>
            <a:pathLst>
              <a:path h="8229600" w="8495071">
                <a:moveTo>
                  <a:pt x="0" y="0"/>
                </a:moveTo>
                <a:lnTo>
                  <a:pt x="8495070" y="0"/>
                </a:lnTo>
                <a:lnTo>
                  <a:pt x="8495070"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6511104" y="-6004722"/>
            <a:ext cx="9300947" cy="9300947"/>
          </a:xfrm>
          <a:custGeom>
            <a:avLst/>
            <a:gdLst/>
            <a:ahLst/>
            <a:cxnLst/>
            <a:rect r="r" b="b" t="t" l="l"/>
            <a:pathLst>
              <a:path h="9300947" w="9300947">
                <a:moveTo>
                  <a:pt x="0" y="0"/>
                </a:moveTo>
                <a:lnTo>
                  <a:pt x="9300947" y="0"/>
                </a:lnTo>
                <a:lnTo>
                  <a:pt x="9300947" y="9300947"/>
                </a:lnTo>
                <a:lnTo>
                  <a:pt x="0" y="9300947"/>
                </a:lnTo>
                <a:lnTo>
                  <a:pt x="0" y="0"/>
                </a:lnTo>
                <a:close/>
              </a:path>
            </a:pathLst>
          </a:custGeom>
          <a:blipFill>
            <a:blip r:embed="rId3"/>
            <a:stretch>
              <a:fillRect l="0" t="0" r="0" b="0"/>
            </a:stretch>
          </a:blipFill>
        </p:spPr>
      </p:sp>
      <p:grpSp>
        <p:nvGrpSpPr>
          <p:cNvPr name="Group 4" id="4"/>
          <p:cNvGrpSpPr/>
          <p:nvPr/>
        </p:nvGrpSpPr>
        <p:grpSpPr>
          <a:xfrm rot="0">
            <a:off x="1028700" y="5466610"/>
            <a:ext cx="3884676" cy="3791690"/>
            <a:chOff x="0" y="0"/>
            <a:chExt cx="1023125" cy="998634"/>
          </a:xfrm>
        </p:grpSpPr>
        <p:sp>
          <p:nvSpPr>
            <p:cNvPr name="Freeform 5" id="5"/>
            <p:cNvSpPr/>
            <p:nvPr/>
          </p:nvSpPr>
          <p:spPr>
            <a:xfrm flipH="false" flipV="false" rot="0">
              <a:off x="0" y="0"/>
              <a:ext cx="1023125" cy="998634"/>
            </a:xfrm>
            <a:custGeom>
              <a:avLst/>
              <a:gdLst/>
              <a:ahLst/>
              <a:cxnLst/>
              <a:rect r="r" b="b" t="t" l="l"/>
              <a:pathLst>
                <a:path h="998634" w="1023125">
                  <a:moveTo>
                    <a:pt x="0" y="0"/>
                  </a:moveTo>
                  <a:lnTo>
                    <a:pt x="1023125" y="0"/>
                  </a:lnTo>
                  <a:lnTo>
                    <a:pt x="1023125" y="998634"/>
                  </a:lnTo>
                  <a:lnTo>
                    <a:pt x="0" y="998634"/>
                  </a:lnTo>
                  <a:close/>
                </a:path>
              </a:pathLst>
            </a:custGeom>
            <a:solidFill>
              <a:srgbClr val="000000">
                <a:alpha val="0"/>
              </a:srgbClr>
            </a:solidFill>
            <a:ln w="19050" cap="sq">
              <a:solidFill>
                <a:srgbClr val="FFFFFF"/>
              </a:solidFill>
              <a:prstDash val="solid"/>
              <a:miter/>
            </a:ln>
          </p:spPr>
        </p:sp>
        <p:sp>
          <p:nvSpPr>
            <p:cNvPr name="TextBox 6" id="6"/>
            <p:cNvSpPr txBox="true"/>
            <p:nvPr/>
          </p:nvSpPr>
          <p:spPr>
            <a:xfrm>
              <a:off x="0" y="-47625"/>
              <a:ext cx="1023125" cy="1046259"/>
            </a:xfrm>
            <a:prstGeom prst="rect">
              <a:avLst/>
            </a:prstGeom>
          </p:spPr>
          <p:txBody>
            <a:bodyPr anchor="ctr" rtlCol="false" tIns="50800" lIns="50800" bIns="50800" rIns="50800"/>
            <a:lstStyle/>
            <a:p>
              <a:pPr algn="ctr">
                <a:lnSpc>
                  <a:spcPts val="3359"/>
                </a:lnSpc>
              </a:pPr>
            </a:p>
          </p:txBody>
        </p:sp>
      </p:grpSp>
      <p:grpSp>
        <p:nvGrpSpPr>
          <p:cNvPr name="Group 7" id="7"/>
          <p:cNvGrpSpPr/>
          <p:nvPr/>
        </p:nvGrpSpPr>
        <p:grpSpPr>
          <a:xfrm rot="0">
            <a:off x="7201662" y="5466610"/>
            <a:ext cx="3884676" cy="3791690"/>
            <a:chOff x="0" y="0"/>
            <a:chExt cx="1023125" cy="998634"/>
          </a:xfrm>
        </p:grpSpPr>
        <p:sp>
          <p:nvSpPr>
            <p:cNvPr name="Freeform 8" id="8"/>
            <p:cNvSpPr/>
            <p:nvPr/>
          </p:nvSpPr>
          <p:spPr>
            <a:xfrm flipH="false" flipV="false" rot="0">
              <a:off x="0" y="0"/>
              <a:ext cx="1023125" cy="998634"/>
            </a:xfrm>
            <a:custGeom>
              <a:avLst/>
              <a:gdLst/>
              <a:ahLst/>
              <a:cxnLst/>
              <a:rect r="r" b="b" t="t" l="l"/>
              <a:pathLst>
                <a:path h="998634" w="1023125">
                  <a:moveTo>
                    <a:pt x="0" y="0"/>
                  </a:moveTo>
                  <a:lnTo>
                    <a:pt x="1023125" y="0"/>
                  </a:lnTo>
                  <a:lnTo>
                    <a:pt x="1023125" y="998634"/>
                  </a:lnTo>
                  <a:lnTo>
                    <a:pt x="0" y="998634"/>
                  </a:lnTo>
                  <a:close/>
                </a:path>
              </a:pathLst>
            </a:custGeom>
            <a:solidFill>
              <a:srgbClr val="000000">
                <a:alpha val="0"/>
              </a:srgbClr>
            </a:solidFill>
            <a:ln w="19050" cap="sq">
              <a:solidFill>
                <a:srgbClr val="FFFFFF"/>
              </a:solidFill>
              <a:prstDash val="solid"/>
              <a:miter/>
            </a:ln>
          </p:spPr>
        </p:sp>
        <p:sp>
          <p:nvSpPr>
            <p:cNvPr name="TextBox 9" id="9"/>
            <p:cNvSpPr txBox="true"/>
            <p:nvPr/>
          </p:nvSpPr>
          <p:spPr>
            <a:xfrm>
              <a:off x="0" y="-47625"/>
              <a:ext cx="1023125" cy="1046259"/>
            </a:xfrm>
            <a:prstGeom prst="rect">
              <a:avLst/>
            </a:prstGeom>
          </p:spPr>
          <p:txBody>
            <a:bodyPr anchor="ctr" rtlCol="false" tIns="50800" lIns="50800" bIns="50800" rIns="50800"/>
            <a:lstStyle/>
            <a:p>
              <a:pPr algn="ctr">
                <a:lnSpc>
                  <a:spcPts val="3359"/>
                </a:lnSpc>
              </a:pPr>
            </a:p>
          </p:txBody>
        </p:sp>
      </p:grpSp>
      <p:sp>
        <p:nvSpPr>
          <p:cNvPr name="TextBox 10" id="10"/>
          <p:cNvSpPr txBox="true"/>
          <p:nvPr/>
        </p:nvSpPr>
        <p:spPr>
          <a:xfrm rot="0">
            <a:off x="839499" y="2650136"/>
            <a:ext cx="6962288" cy="1958642"/>
          </a:xfrm>
          <a:prstGeom prst="rect">
            <a:avLst/>
          </a:prstGeom>
        </p:spPr>
        <p:txBody>
          <a:bodyPr anchor="t" rtlCol="false" tIns="0" lIns="0" bIns="0" rIns="0">
            <a:spAutoFit/>
          </a:bodyPr>
          <a:lstStyle/>
          <a:p>
            <a:pPr algn="l" marL="0" indent="0" lvl="0">
              <a:lnSpc>
                <a:spcPts val="7220"/>
              </a:lnSpc>
            </a:pPr>
            <a:r>
              <a:rPr lang="en-US" sz="6118">
                <a:solidFill>
                  <a:srgbClr val="FFFFFF"/>
                </a:solidFill>
                <a:latin typeface="Times New Roman"/>
                <a:ea typeface="Times New Roman"/>
                <a:cs typeface="Times New Roman"/>
                <a:sym typeface="Times New Roman"/>
              </a:rPr>
              <a:t>Optimisation et Résultats</a:t>
            </a:r>
          </a:p>
        </p:txBody>
      </p:sp>
      <p:grpSp>
        <p:nvGrpSpPr>
          <p:cNvPr name="Group 11" id="11"/>
          <p:cNvGrpSpPr/>
          <p:nvPr/>
        </p:nvGrpSpPr>
        <p:grpSpPr>
          <a:xfrm rot="0">
            <a:off x="7801787" y="609554"/>
            <a:ext cx="6515008" cy="4309764"/>
            <a:chOff x="0" y="0"/>
            <a:chExt cx="1727878" cy="1143014"/>
          </a:xfrm>
        </p:grpSpPr>
        <p:sp>
          <p:nvSpPr>
            <p:cNvPr name="Freeform 12" id="12"/>
            <p:cNvSpPr/>
            <p:nvPr/>
          </p:nvSpPr>
          <p:spPr>
            <a:xfrm flipH="false" flipV="false" rot="0">
              <a:off x="0" y="0"/>
              <a:ext cx="1727878" cy="1143014"/>
            </a:xfrm>
            <a:custGeom>
              <a:avLst/>
              <a:gdLst/>
              <a:ahLst/>
              <a:cxnLst/>
              <a:rect r="r" b="b" t="t" l="l"/>
              <a:pathLst>
                <a:path h="1143014" w="1727878">
                  <a:moveTo>
                    <a:pt x="1489753" y="0"/>
                  </a:moveTo>
                  <a:lnTo>
                    <a:pt x="1727878" y="238125"/>
                  </a:lnTo>
                  <a:lnTo>
                    <a:pt x="1727878" y="904889"/>
                  </a:lnTo>
                  <a:lnTo>
                    <a:pt x="1489753" y="1143014"/>
                  </a:lnTo>
                  <a:lnTo>
                    <a:pt x="238125" y="1143014"/>
                  </a:lnTo>
                  <a:lnTo>
                    <a:pt x="0" y="904889"/>
                  </a:lnTo>
                  <a:lnTo>
                    <a:pt x="0" y="238125"/>
                  </a:lnTo>
                  <a:lnTo>
                    <a:pt x="238125" y="0"/>
                  </a:lnTo>
                  <a:lnTo>
                    <a:pt x="1489753" y="0"/>
                  </a:lnTo>
                  <a:close/>
                </a:path>
              </a:pathLst>
            </a:custGeom>
            <a:blipFill>
              <a:blip r:embed="rId4"/>
              <a:stretch>
                <a:fillRect l="0" t="-6688" r="0" b="-6688"/>
              </a:stretch>
            </a:blipFill>
            <a:ln w="38100" cap="sq">
              <a:solidFill>
                <a:srgbClr val="FFFFFF"/>
              </a:solidFill>
              <a:prstDash val="solid"/>
              <a:miter/>
            </a:ln>
          </p:spPr>
        </p:sp>
      </p:grpSp>
      <p:grpSp>
        <p:nvGrpSpPr>
          <p:cNvPr name="Group 13" id="13"/>
          <p:cNvGrpSpPr/>
          <p:nvPr/>
        </p:nvGrpSpPr>
        <p:grpSpPr>
          <a:xfrm rot="0">
            <a:off x="13188554" y="5466610"/>
            <a:ext cx="3884676" cy="3791690"/>
            <a:chOff x="0" y="0"/>
            <a:chExt cx="1023125" cy="998634"/>
          </a:xfrm>
        </p:grpSpPr>
        <p:sp>
          <p:nvSpPr>
            <p:cNvPr name="Freeform 14" id="14"/>
            <p:cNvSpPr/>
            <p:nvPr/>
          </p:nvSpPr>
          <p:spPr>
            <a:xfrm flipH="false" flipV="false" rot="0">
              <a:off x="0" y="0"/>
              <a:ext cx="1023125" cy="998634"/>
            </a:xfrm>
            <a:custGeom>
              <a:avLst/>
              <a:gdLst/>
              <a:ahLst/>
              <a:cxnLst/>
              <a:rect r="r" b="b" t="t" l="l"/>
              <a:pathLst>
                <a:path h="998634" w="1023125">
                  <a:moveTo>
                    <a:pt x="0" y="0"/>
                  </a:moveTo>
                  <a:lnTo>
                    <a:pt x="1023125" y="0"/>
                  </a:lnTo>
                  <a:lnTo>
                    <a:pt x="1023125" y="998634"/>
                  </a:lnTo>
                  <a:lnTo>
                    <a:pt x="0" y="998634"/>
                  </a:lnTo>
                  <a:close/>
                </a:path>
              </a:pathLst>
            </a:custGeom>
            <a:solidFill>
              <a:srgbClr val="000000">
                <a:alpha val="0"/>
              </a:srgbClr>
            </a:solidFill>
            <a:ln w="19050" cap="sq">
              <a:solidFill>
                <a:srgbClr val="FFFFFF"/>
              </a:solidFill>
              <a:prstDash val="solid"/>
              <a:miter/>
            </a:ln>
          </p:spPr>
        </p:sp>
        <p:sp>
          <p:nvSpPr>
            <p:cNvPr name="TextBox 15" id="15"/>
            <p:cNvSpPr txBox="true"/>
            <p:nvPr/>
          </p:nvSpPr>
          <p:spPr>
            <a:xfrm>
              <a:off x="0" y="-47625"/>
              <a:ext cx="1023125" cy="1046259"/>
            </a:xfrm>
            <a:prstGeom prst="rect">
              <a:avLst/>
            </a:prstGeom>
          </p:spPr>
          <p:txBody>
            <a:bodyPr anchor="ctr" rtlCol="false" tIns="50800" lIns="50800" bIns="50800" rIns="50800"/>
            <a:lstStyle/>
            <a:p>
              <a:pPr algn="ctr">
                <a:lnSpc>
                  <a:spcPts val="3359"/>
                </a:lnSpc>
              </a:pPr>
            </a:p>
          </p:txBody>
        </p:sp>
      </p:grpSp>
      <p:sp>
        <p:nvSpPr>
          <p:cNvPr name="Freeform 16" id="16"/>
          <p:cNvSpPr/>
          <p:nvPr/>
        </p:nvSpPr>
        <p:spPr>
          <a:xfrm flipH="false" flipV="false" rot="0">
            <a:off x="13296473" y="211232"/>
            <a:ext cx="5271129" cy="5106407"/>
          </a:xfrm>
          <a:custGeom>
            <a:avLst/>
            <a:gdLst/>
            <a:ahLst/>
            <a:cxnLst/>
            <a:rect r="r" b="b" t="t" l="l"/>
            <a:pathLst>
              <a:path h="5106407" w="5271129">
                <a:moveTo>
                  <a:pt x="0" y="0"/>
                </a:moveTo>
                <a:lnTo>
                  <a:pt x="5271129" y="0"/>
                </a:lnTo>
                <a:lnTo>
                  <a:pt x="5271129" y="5106407"/>
                </a:lnTo>
                <a:lnTo>
                  <a:pt x="0" y="5106407"/>
                </a:lnTo>
                <a:lnTo>
                  <a:pt x="0" y="0"/>
                </a:lnTo>
                <a:close/>
              </a:path>
            </a:pathLst>
          </a:custGeom>
          <a:blipFill>
            <a:blip r:embed="rId5"/>
            <a:stretch>
              <a:fillRect l="0" t="0" r="0" b="0"/>
            </a:stretch>
          </a:blipFill>
        </p:spPr>
      </p:sp>
      <p:sp>
        <p:nvSpPr>
          <p:cNvPr name="Freeform 17" id="17"/>
          <p:cNvSpPr/>
          <p:nvPr/>
        </p:nvSpPr>
        <p:spPr>
          <a:xfrm flipH="false" flipV="false" rot="0">
            <a:off x="4866855" y="6276780"/>
            <a:ext cx="2318053" cy="1854442"/>
          </a:xfrm>
          <a:custGeom>
            <a:avLst/>
            <a:gdLst/>
            <a:ahLst/>
            <a:cxnLst/>
            <a:rect r="r" b="b" t="t" l="l"/>
            <a:pathLst>
              <a:path h="1854442" w="2318053">
                <a:moveTo>
                  <a:pt x="0" y="0"/>
                </a:moveTo>
                <a:lnTo>
                  <a:pt x="2318053" y="0"/>
                </a:lnTo>
                <a:lnTo>
                  <a:pt x="2318053" y="1854442"/>
                </a:lnTo>
                <a:lnTo>
                  <a:pt x="0" y="1854442"/>
                </a:lnTo>
                <a:lnTo>
                  <a:pt x="0" y="0"/>
                </a:lnTo>
                <a:close/>
              </a:path>
            </a:pathLst>
          </a:custGeom>
          <a:blipFill>
            <a:blip r:embed="rId6"/>
            <a:stretch>
              <a:fillRect l="0" t="0" r="0" b="0"/>
            </a:stretch>
          </a:blipFill>
        </p:spPr>
      </p:sp>
      <p:sp>
        <p:nvSpPr>
          <p:cNvPr name="Freeform 18" id="18"/>
          <p:cNvSpPr/>
          <p:nvPr/>
        </p:nvSpPr>
        <p:spPr>
          <a:xfrm flipH="false" flipV="false" rot="0">
            <a:off x="10978420" y="6276780"/>
            <a:ext cx="2318053" cy="1854442"/>
          </a:xfrm>
          <a:custGeom>
            <a:avLst/>
            <a:gdLst/>
            <a:ahLst/>
            <a:cxnLst/>
            <a:rect r="r" b="b" t="t" l="l"/>
            <a:pathLst>
              <a:path h="1854442" w="2318053">
                <a:moveTo>
                  <a:pt x="0" y="0"/>
                </a:moveTo>
                <a:lnTo>
                  <a:pt x="2318053" y="0"/>
                </a:lnTo>
                <a:lnTo>
                  <a:pt x="2318053" y="1854442"/>
                </a:lnTo>
                <a:lnTo>
                  <a:pt x="0" y="1854442"/>
                </a:lnTo>
                <a:lnTo>
                  <a:pt x="0" y="0"/>
                </a:lnTo>
                <a:close/>
              </a:path>
            </a:pathLst>
          </a:custGeom>
          <a:blipFill>
            <a:blip r:embed="rId6"/>
            <a:stretch>
              <a:fillRect l="0" t="0" r="0" b="0"/>
            </a:stretch>
          </a:blipFill>
        </p:spPr>
      </p:sp>
      <p:sp>
        <p:nvSpPr>
          <p:cNvPr name="TextBox 19" id="19"/>
          <p:cNvSpPr txBox="true"/>
          <p:nvPr/>
        </p:nvSpPr>
        <p:spPr>
          <a:xfrm rot="0">
            <a:off x="1316391" y="6868323"/>
            <a:ext cx="3309293" cy="917441"/>
          </a:xfrm>
          <a:prstGeom prst="rect">
            <a:avLst/>
          </a:prstGeom>
        </p:spPr>
        <p:txBody>
          <a:bodyPr anchor="t" rtlCol="false" tIns="0" lIns="0" bIns="0" rIns="0">
            <a:spAutoFit/>
          </a:bodyPr>
          <a:lstStyle/>
          <a:p>
            <a:pPr algn="ctr">
              <a:lnSpc>
                <a:spcPts val="2330"/>
              </a:lnSpc>
            </a:pPr>
            <a:r>
              <a:rPr lang="en-US" sz="1664">
                <a:solidFill>
                  <a:srgbClr val="FFFFFF"/>
                </a:solidFill>
                <a:latin typeface="Times New Roman"/>
                <a:ea typeface="Times New Roman"/>
                <a:cs typeface="Times New Roman"/>
                <a:sym typeface="Times New Roman"/>
              </a:rPr>
              <a:t>Réduction de la consommation de gas grâce à des mappings et à des appels de fonctions minimaux.</a:t>
            </a:r>
          </a:p>
        </p:txBody>
      </p:sp>
      <p:sp>
        <p:nvSpPr>
          <p:cNvPr name="TextBox 20" id="20"/>
          <p:cNvSpPr txBox="true"/>
          <p:nvPr/>
        </p:nvSpPr>
        <p:spPr>
          <a:xfrm rot="0">
            <a:off x="7489353" y="6868323"/>
            <a:ext cx="3309293" cy="622934"/>
          </a:xfrm>
          <a:prstGeom prst="rect">
            <a:avLst/>
          </a:prstGeom>
        </p:spPr>
        <p:txBody>
          <a:bodyPr anchor="t" rtlCol="false" tIns="0" lIns="0" bIns="0" rIns="0">
            <a:spAutoFit/>
          </a:bodyPr>
          <a:lstStyle/>
          <a:p>
            <a:pPr algn="ctr">
              <a:lnSpc>
                <a:spcPts val="2330"/>
              </a:lnSpc>
            </a:pPr>
            <a:r>
              <a:rPr lang="en-US" sz="1664">
                <a:solidFill>
                  <a:srgbClr val="FFFFFF"/>
                </a:solidFill>
                <a:latin typeface="Times New Roman"/>
                <a:ea typeface="Times New Roman"/>
                <a:cs typeface="Times New Roman"/>
                <a:sym typeface="Times New Roman"/>
              </a:rPr>
              <a:t>Simulation locale avec Hardhat avant déploiement en production.</a:t>
            </a:r>
          </a:p>
        </p:txBody>
      </p:sp>
      <p:sp>
        <p:nvSpPr>
          <p:cNvPr name="TextBox 21" id="21"/>
          <p:cNvSpPr txBox="true"/>
          <p:nvPr/>
        </p:nvSpPr>
        <p:spPr>
          <a:xfrm rot="0">
            <a:off x="1874815" y="5913926"/>
            <a:ext cx="2193122" cy="687608"/>
          </a:xfrm>
          <a:prstGeom prst="rect">
            <a:avLst/>
          </a:prstGeom>
        </p:spPr>
        <p:txBody>
          <a:bodyPr anchor="t" rtlCol="false" tIns="0" lIns="0" bIns="0" rIns="0">
            <a:spAutoFit/>
          </a:bodyPr>
          <a:lstStyle/>
          <a:p>
            <a:pPr algn="ctr">
              <a:lnSpc>
                <a:spcPts val="2807"/>
              </a:lnSpc>
              <a:spcBef>
                <a:spcPct val="0"/>
              </a:spcBef>
            </a:pPr>
            <a:r>
              <a:rPr lang="en-US" b="true" sz="2005">
                <a:solidFill>
                  <a:srgbClr val="FFFFFF"/>
                </a:solidFill>
                <a:latin typeface="IBM Plex Mono Bold"/>
                <a:ea typeface="IBM Plex Mono Bold"/>
                <a:cs typeface="IBM Plex Mono Bold"/>
                <a:sym typeface="IBM Plex Mono Bold"/>
              </a:rPr>
              <a:t>OPTIMISATION GAS</a:t>
            </a:r>
          </a:p>
        </p:txBody>
      </p:sp>
      <p:sp>
        <p:nvSpPr>
          <p:cNvPr name="TextBox 22" id="22"/>
          <p:cNvSpPr txBox="true"/>
          <p:nvPr/>
        </p:nvSpPr>
        <p:spPr>
          <a:xfrm rot="0">
            <a:off x="8232611" y="5913926"/>
            <a:ext cx="1823453" cy="337383"/>
          </a:xfrm>
          <a:prstGeom prst="rect">
            <a:avLst/>
          </a:prstGeom>
        </p:spPr>
        <p:txBody>
          <a:bodyPr anchor="t" rtlCol="false" tIns="0" lIns="0" bIns="0" rIns="0">
            <a:spAutoFit/>
          </a:bodyPr>
          <a:lstStyle/>
          <a:p>
            <a:pPr algn="ctr">
              <a:lnSpc>
                <a:spcPts val="2807"/>
              </a:lnSpc>
              <a:spcBef>
                <a:spcPct val="0"/>
              </a:spcBef>
            </a:pPr>
            <a:r>
              <a:rPr lang="en-US" b="true" sz="2005">
                <a:solidFill>
                  <a:srgbClr val="FFFFFF"/>
                </a:solidFill>
                <a:latin typeface="IBM Plex Mono Bold"/>
                <a:ea typeface="IBM Plex Mono Bold"/>
                <a:cs typeface="IBM Plex Mono Bold"/>
                <a:sym typeface="IBM Plex Mono Bold"/>
              </a:rPr>
              <a:t>TESTS</a:t>
            </a:r>
          </a:p>
        </p:txBody>
      </p:sp>
      <p:sp>
        <p:nvSpPr>
          <p:cNvPr name="TextBox 23" id="23"/>
          <p:cNvSpPr txBox="true"/>
          <p:nvPr/>
        </p:nvSpPr>
        <p:spPr>
          <a:xfrm rot="0">
            <a:off x="13476246" y="6868323"/>
            <a:ext cx="3309293" cy="622934"/>
          </a:xfrm>
          <a:prstGeom prst="rect">
            <a:avLst/>
          </a:prstGeom>
        </p:spPr>
        <p:txBody>
          <a:bodyPr anchor="t" rtlCol="false" tIns="0" lIns="0" bIns="0" rIns="0">
            <a:spAutoFit/>
          </a:bodyPr>
          <a:lstStyle/>
          <a:p>
            <a:pPr algn="ctr">
              <a:lnSpc>
                <a:spcPts val="2330"/>
              </a:lnSpc>
            </a:pPr>
            <a:r>
              <a:rPr lang="en-US" sz="1664">
                <a:solidFill>
                  <a:srgbClr val="FFFFFF"/>
                </a:solidFill>
                <a:latin typeface="Times New Roman"/>
                <a:ea typeface="Times New Roman"/>
                <a:cs typeface="Times New Roman"/>
                <a:sym typeface="Times New Roman"/>
              </a:rPr>
              <a:t>Système sécurisé, transparent et efficace pour la gestion des risques.</a:t>
            </a:r>
          </a:p>
        </p:txBody>
      </p:sp>
      <p:sp>
        <p:nvSpPr>
          <p:cNvPr name="TextBox 24" id="24"/>
          <p:cNvSpPr txBox="true"/>
          <p:nvPr/>
        </p:nvSpPr>
        <p:spPr>
          <a:xfrm rot="0">
            <a:off x="13820783" y="5913926"/>
            <a:ext cx="2620895" cy="337383"/>
          </a:xfrm>
          <a:prstGeom prst="rect">
            <a:avLst/>
          </a:prstGeom>
        </p:spPr>
        <p:txBody>
          <a:bodyPr anchor="t" rtlCol="false" tIns="0" lIns="0" bIns="0" rIns="0">
            <a:spAutoFit/>
          </a:bodyPr>
          <a:lstStyle/>
          <a:p>
            <a:pPr algn="ctr">
              <a:lnSpc>
                <a:spcPts val="2807"/>
              </a:lnSpc>
              <a:spcBef>
                <a:spcPct val="0"/>
              </a:spcBef>
            </a:pPr>
            <a:r>
              <a:rPr lang="en-US" b="true" sz="2005">
                <a:solidFill>
                  <a:srgbClr val="FFFFFF"/>
                </a:solidFill>
                <a:latin typeface="IBM Plex Mono Bold"/>
                <a:ea typeface="IBM Plex Mono Bold"/>
                <a:cs typeface="IBM Plex Mono Bold"/>
                <a:sym typeface="IBM Plex Mono Bold"/>
              </a:rPr>
              <a:t>RÉSULTATS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172">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7975385" y="10271760"/>
            <a:ext cx="312615" cy="15240"/>
          </a:xfrm>
          <a:custGeom>
            <a:avLst/>
            <a:gdLst/>
            <a:ahLst/>
            <a:cxnLst/>
            <a:rect r="r" b="b" t="t" l="l"/>
            <a:pathLst>
              <a:path h="15240" w="312615">
                <a:moveTo>
                  <a:pt x="0" y="0"/>
                </a:moveTo>
                <a:lnTo>
                  <a:pt x="312615" y="0"/>
                </a:lnTo>
                <a:lnTo>
                  <a:pt x="312615" y="15240"/>
                </a:lnTo>
                <a:lnTo>
                  <a:pt x="0" y="152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320066" y="6050341"/>
            <a:ext cx="8495071" cy="8229600"/>
          </a:xfrm>
          <a:custGeom>
            <a:avLst/>
            <a:gdLst/>
            <a:ahLst/>
            <a:cxnLst/>
            <a:rect r="r" b="b" t="t" l="l"/>
            <a:pathLst>
              <a:path h="8229600" w="8495071">
                <a:moveTo>
                  <a:pt x="0" y="0"/>
                </a:moveTo>
                <a:lnTo>
                  <a:pt x="8495071" y="0"/>
                </a:lnTo>
                <a:lnTo>
                  <a:pt x="8495071"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0">
            <a:off x="-6511104" y="-6004722"/>
            <a:ext cx="9300947" cy="9300947"/>
          </a:xfrm>
          <a:custGeom>
            <a:avLst/>
            <a:gdLst/>
            <a:ahLst/>
            <a:cxnLst/>
            <a:rect r="r" b="b" t="t" l="l"/>
            <a:pathLst>
              <a:path h="9300947" w="9300947">
                <a:moveTo>
                  <a:pt x="0" y="0"/>
                </a:moveTo>
                <a:lnTo>
                  <a:pt x="9300947" y="0"/>
                </a:lnTo>
                <a:lnTo>
                  <a:pt x="9300947" y="9300947"/>
                </a:lnTo>
                <a:lnTo>
                  <a:pt x="0" y="9300947"/>
                </a:lnTo>
                <a:lnTo>
                  <a:pt x="0" y="0"/>
                </a:lnTo>
                <a:close/>
              </a:path>
            </a:pathLst>
          </a:custGeom>
          <a:blipFill>
            <a:blip r:embed="rId5"/>
            <a:stretch>
              <a:fillRect l="0" t="0" r="0" b="0"/>
            </a:stretch>
          </a:blipFill>
        </p:spPr>
      </p:sp>
      <p:sp>
        <p:nvSpPr>
          <p:cNvPr name="Freeform 5" id="5"/>
          <p:cNvSpPr/>
          <p:nvPr/>
        </p:nvSpPr>
        <p:spPr>
          <a:xfrm flipH="false" flipV="false" rot="0">
            <a:off x="15373258" y="-2048952"/>
            <a:ext cx="5271129" cy="5106407"/>
          </a:xfrm>
          <a:custGeom>
            <a:avLst/>
            <a:gdLst/>
            <a:ahLst/>
            <a:cxnLst/>
            <a:rect r="r" b="b" t="t" l="l"/>
            <a:pathLst>
              <a:path h="5106407" w="5271129">
                <a:moveTo>
                  <a:pt x="0" y="0"/>
                </a:moveTo>
                <a:lnTo>
                  <a:pt x="5271129" y="0"/>
                </a:lnTo>
                <a:lnTo>
                  <a:pt x="5271129" y="5106407"/>
                </a:lnTo>
                <a:lnTo>
                  <a:pt x="0" y="5106407"/>
                </a:lnTo>
                <a:lnTo>
                  <a:pt x="0" y="0"/>
                </a:lnTo>
                <a:close/>
              </a:path>
            </a:pathLst>
          </a:custGeom>
          <a:blipFill>
            <a:blip r:embed="rId6"/>
            <a:stretch>
              <a:fillRect l="0" t="0" r="0" b="0"/>
            </a:stretch>
          </a:blipFill>
        </p:spPr>
      </p:sp>
      <p:sp>
        <p:nvSpPr>
          <p:cNvPr name="Freeform 6" id="6"/>
          <p:cNvSpPr/>
          <p:nvPr/>
        </p:nvSpPr>
        <p:spPr>
          <a:xfrm flipH="true" flipV="false" rot="0">
            <a:off x="-858709" y="6958656"/>
            <a:ext cx="4275117" cy="4114800"/>
          </a:xfrm>
          <a:custGeom>
            <a:avLst/>
            <a:gdLst/>
            <a:ahLst/>
            <a:cxnLst/>
            <a:rect r="r" b="b" t="t" l="l"/>
            <a:pathLst>
              <a:path h="4114800" w="4275117">
                <a:moveTo>
                  <a:pt x="4275117" y="0"/>
                </a:moveTo>
                <a:lnTo>
                  <a:pt x="0" y="0"/>
                </a:lnTo>
                <a:lnTo>
                  <a:pt x="0" y="4114800"/>
                </a:lnTo>
                <a:lnTo>
                  <a:pt x="4275117" y="4114800"/>
                </a:lnTo>
                <a:lnTo>
                  <a:pt x="4275117"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3537238" y="3876026"/>
            <a:ext cx="11213523" cy="2793596"/>
          </a:xfrm>
          <a:prstGeom prst="rect">
            <a:avLst/>
          </a:prstGeom>
        </p:spPr>
        <p:txBody>
          <a:bodyPr anchor="t" rtlCol="false" tIns="0" lIns="0" bIns="0" rIns="0">
            <a:spAutoFit/>
          </a:bodyPr>
          <a:lstStyle/>
          <a:p>
            <a:pPr algn="ctr">
              <a:lnSpc>
                <a:spcPts val="10339"/>
              </a:lnSpc>
            </a:pPr>
            <a:r>
              <a:rPr lang="en-US" sz="8762">
                <a:solidFill>
                  <a:srgbClr val="FFFFFF"/>
                </a:solidFill>
                <a:latin typeface="Times New Roman"/>
                <a:ea typeface="Times New Roman"/>
                <a:cs typeface="Times New Roman"/>
                <a:sym typeface="Times New Roman"/>
              </a:rPr>
              <a:t>Merci </a:t>
            </a:r>
          </a:p>
          <a:p>
            <a:pPr algn="ctr" marL="0" indent="0" lvl="0">
              <a:lnSpc>
                <a:spcPts val="10339"/>
              </a:lnSpc>
            </a:pPr>
            <a:r>
              <a:rPr lang="en-US" sz="8762">
                <a:solidFill>
                  <a:srgbClr val="FFFFFF"/>
                </a:solidFill>
                <a:latin typeface="Times New Roman"/>
                <a:ea typeface="Times New Roman"/>
                <a:cs typeface="Times New Roman"/>
                <a:sym typeface="Times New Roman"/>
              </a:rPr>
              <a:t>Pour Votre Attention! </a:t>
            </a:r>
          </a:p>
        </p:txBody>
      </p:sp>
      <p:sp>
        <p:nvSpPr>
          <p:cNvPr name="AutoShape 8" id="8"/>
          <p:cNvSpPr/>
          <p:nvPr/>
        </p:nvSpPr>
        <p:spPr>
          <a:xfrm>
            <a:off x="5229055" y="5162550"/>
            <a:ext cx="7829891" cy="0"/>
          </a:xfrm>
          <a:prstGeom prst="line">
            <a:avLst/>
          </a:prstGeom>
          <a:ln cap="flat" w="38100">
            <a:solidFill>
              <a:srgbClr val="FFFFFF"/>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172">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4979168" y="7450873"/>
            <a:ext cx="8495071" cy="8229600"/>
          </a:xfrm>
          <a:custGeom>
            <a:avLst/>
            <a:gdLst/>
            <a:ahLst/>
            <a:cxnLst/>
            <a:rect r="r" b="b" t="t" l="l"/>
            <a:pathLst>
              <a:path h="8229600" w="8495071">
                <a:moveTo>
                  <a:pt x="0" y="0"/>
                </a:moveTo>
                <a:lnTo>
                  <a:pt x="8495071" y="0"/>
                </a:lnTo>
                <a:lnTo>
                  <a:pt x="8495071" y="8229600"/>
                </a:lnTo>
                <a:lnTo>
                  <a:pt x="0" y="8229600"/>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8948130" y="947130"/>
            <a:ext cx="8311170" cy="8311170"/>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6350000"/>
                  </a:moveTo>
                  <a:cubicBezTo>
                    <a:pt x="4928870" y="6350000"/>
                    <a:pt x="6350000" y="4928870"/>
                    <a:pt x="6350000" y="3175000"/>
                  </a:cubicBezTo>
                  <a:lnTo>
                    <a:pt x="6350000" y="0"/>
                  </a:lnTo>
                  <a:lnTo>
                    <a:pt x="3175000" y="0"/>
                  </a:lnTo>
                  <a:cubicBezTo>
                    <a:pt x="1421130" y="0"/>
                    <a:pt x="0" y="1421130"/>
                    <a:pt x="0" y="3175000"/>
                  </a:cubicBezTo>
                  <a:cubicBezTo>
                    <a:pt x="0" y="4928870"/>
                    <a:pt x="1421130" y="6350000"/>
                    <a:pt x="3175000" y="6350000"/>
                  </a:cubicBezTo>
                  <a:close/>
                </a:path>
              </a:pathLst>
            </a:custGeom>
            <a:gradFill rotWithShape="true">
              <a:gsLst>
                <a:gs pos="0">
                  <a:srgbClr val="004AAD">
                    <a:alpha val="100000"/>
                  </a:srgbClr>
                </a:gs>
                <a:gs pos="100000">
                  <a:srgbClr val="CB6CE6">
                    <a:alpha val="100000"/>
                  </a:srgbClr>
                </a:gs>
              </a:gsLst>
              <a:lin ang="0"/>
            </a:gradFill>
          </p:spPr>
        </p:sp>
        <p:sp>
          <p:nvSpPr>
            <p:cNvPr name="Freeform 5" id="5"/>
            <p:cNvSpPr/>
            <p:nvPr/>
          </p:nvSpPr>
          <p:spPr>
            <a:xfrm flipH="false" flipV="false" rot="0">
              <a:off x="227013" y="334588"/>
              <a:ext cx="5895974" cy="5627484"/>
            </a:xfrm>
            <a:custGeom>
              <a:avLst/>
              <a:gdLst/>
              <a:ahLst/>
              <a:cxnLst/>
              <a:rect r="r" b="b" t="t" l="l"/>
              <a:pathLst>
                <a:path h="5627484" w="5895974">
                  <a:moveTo>
                    <a:pt x="2947987" y="4502"/>
                  </a:moveTo>
                  <a:cubicBezTo>
                    <a:pt x="1941349" y="0"/>
                    <a:pt x="1009246" y="534452"/>
                    <a:pt x="504623" y="1405483"/>
                  </a:cubicBezTo>
                  <a:cubicBezTo>
                    <a:pt x="0" y="2276514"/>
                    <a:pt x="0" y="3350970"/>
                    <a:pt x="504623" y="4222001"/>
                  </a:cubicBezTo>
                  <a:cubicBezTo>
                    <a:pt x="1009246" y="5093033"/>
                    <a:pt x="1941349" y="5627484"/>
                    <a:pt x="2947987" y="5622982"/>
                  </a:cubicBezTo>
                  <a:cubicBezTo>
                    <a:pt x="3954625" y="5627484"/>
                    <a:pt x="4886728" y="5093033"/>
                    <a:pt x="5391351" y="4222001"/>
                  </a:cubicBezTo>
                  <a:cubicBezTo>
                    <a:pt x="5895974" y="3350970"/>
                    <a:pt x="5895974" y="2276514"/>
                    <a:pt x="5391351" y="1405483"/>
                  </a:cubicBezTo>
                  <a:cubicBezTo>
                    <a:pt x="4886728" y="534452"/>
                    <a:pt x="3954625" y="0"/>
                    <a:pt x="2947987" y="4502"/>
                  </a:cubicBezTo>
                  <a:close/>
                </a:path>
              </a:pathLst>
            </a:custGeom>
            <a:blipFill>
              <a:blip r:embed="rId3"/>
              <a:stretch>
                <a:fillRect l="-24665" t="0" r="-24665" b="0"/>
              </a:stretch>
            </a:blipFill>
          </p:spPr>
        </p:sp>
      </p:grpSp>
      <p:sp>
        <p:nvSpPr>
          <p:cNvPr name="Freeform 6" id="6"/>
          <p:cNvSpPr/>
          <p:nvPr/>
        </p:nvSpPr>
        <p:spPr>
          <a:xfrm flipH="false" flipV="false" rot="0">
            <a:off x="12512281" y="-455739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4"/>
            <a:stretch>
              <a:fillRect l="0" t="0" r="0" b="0"/>
            </a:stretch>
          </a:blipFill>
        </p:spPr>
      </p:sp>
      <p:sp>
        <p:nvSpPr>
          <p:cNvPr name="Freeform 7" id="7"/>
          <p:cNvSpPr/>
          <p:nvPr/>
        </p:nvSpPr>
        <p:spPr>
          <a:xfrm flipH="false" flipV="false" rot="0">
            <a:off x="17975385" y="10271760"/>
            <a:ext cx="312615" cy="15240"/>
          </a:xfrm>
          <a:custGeom>
            <a:avLst/>
            <a:gdLst/>
            <a:ahLst/>
            <a:cxnLst/>
            <a:rect r="r" b="b" t="t" l="l"/>
            <a:pathLst>
              <a:path h="15240" w="312615">
                <a:moveTo>
                  <a:pt x="0" y="0"/>
                </a:moveTo>
                <a:lnTo>
                  <a:pt x="312615" y="0"/>
                </a:lnTo>
                <a:lnTo>
                  <a:pt x="312615" y="15240"/>
                </a:lnTo>
                <a:lnTo>
                  <a:pt x="0" y="152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028700" y="4353274"/>
            <a:ext cx="7342092" cy="792155"/>
          </a:xfrm>
          <a:prstGeom prst="rect">
            <a:avLst/>
          </a:prstGeom>
        </p:spPr>
        <p:txBody>
          <a:bodyPr anchor="t" rtlCol="false" tIns="0" lIns="0" bIns="0" rIns="0">
            <a:spAutoFit/>
          </a:bodyPr>
          <a:lstStyle/>
          <a:p>
            <a:pPr algn="l">
              <a:lnSpc>
                <a:spcPts val="3062"/>
              </a:lnSpc>
            </a:pPr>
            <a:r>
              <a:rPr lang="en-US" sz="2187">
                <a:solidFill>
                  <a:srgbClr val="FFFFFF"/>
                </a:solidFill>
                <a:latin typeface="Times New Roman"/>
                <a:ea typeface="Times New Roman"/>
                <a:cs typeface="Times New Roman"/>
                <a:sym typeface="Times New Roman"/>
              </a:rPr>
              <a:t>Gestion des risques de contrepartie vulnérable aux erreurs humaines et manque de transparence.</a:t>
            </a:r>
          </a:p>
        </p:txBody>
      </p:sp>
      <p:sp>
        <p:nvSpPr>
          <p:cNvPr name="TextBox 9" id="9"/>
          <p:cNvSpPr txBox="true"/>
          <p:nvPr/>
        </p:nvSpPr>
        <p:spPr>
          <a:xfrm rot="0">
            <a:off x="1028700" y="7542067"/>
            <a:ext cx="7613104" cy="792155"/>
          </a:xfrm>
          <a:prstGeom prst="rect">
            <a:avLst/>
          </a:prstGeom>
        </p:spPr>
        <p:txBody>
          <a:bodyPr anchor="t" rtlCol="false" tIns="0" lIns="0" bIns="0" rIns="0">
            <a:spAutoFit/>
          </a:bodyPr>
          <a:lstStyle/>
          <a:p>
            <a:pPr algn="l">
              <a:lnSpc>
                <a:spcPts val="3062"/>
              </a:lnSpc>
            </a:pPr>
            <a:r>
              <a:rPr lang="en-US" sz="2187">
                <a:solidFill>
                  <a:srgbClr val="FFFFFF"/>
                </a:solidFill>
                <a:latin typeface="Times New Roman"/>
                <a:ea typeface="Times New Roman"/>
                <a:cs typeface="Times New Roman"/>
                <a:sym typeface="Times New Roman"/>
              </a:rPr>
              <a:t>Développer un système basé sur la blockchain pour automatiser la gestion des risques de contrepartie.</a:t>
            </a:r>
          </a:p>
        </p:txBody>
      </p:sp>
      <p:sp>
        <p:nvSpPr>
          <p:cNvPr name="TextBox 10" id="10"/>
          <p:cNvSpPr txBox="true"/>
          <p:nvPr/>
        </p:nvSpPr>
        <p:spPr>
          <a:xfrm rot="0">
            <a:off x="1028700" y="1068137"/>
            <a:ext cx="8117834" cy="1044242"/>
          </a:xfrm>
          <a:prstGeom prst="rect">
            <a:avLst/>
          </a:prstGeom>
        </p:spPr>
        <p:txBody>
          <a:bodyPr anchor="t" rtlCol="false" tIns="0" lIns="0" bIns="0" rIns="0">
            <a:spAutoFit/>
          </a:bodyPr>
          <a:lstStyle/>
          <a:p>
            <a:pPr algn="l" marL="0" indent="0" lvl="0">
              <a:lnSpc>
                <a:spcPts val="7220"/>
              </a:lnSpc>
            </a:pPr>
            <a:r>
              <a:rPr lang="en-US" sz="6118">
                <a:solidFill>
                  <a:srgbClr val="FFFFFF"/>
                </a:solidFill>
                <a:latin typeface="Times New Roman"/>
                <a:ea typeface="Times New Roman"/>
                <a:cs typeface="Times New Roman"/>
                <a:sym typeface="Times New Roman"/>
              </a:rPr>
              <a:t>Introduction</a:t>
            </a:r>
          </a:p>
        </p:txBody>
      </p:sp>
      <p:sp>
        <p:nvSpPr>
          <p:cNvPr name="TextBox 11" id="11"/>
          <p:cNvSpPr txBox="true"/>
          <p:nvPr/>
        </p:nvSpPr>
        <p:spPr>
          <a:xfrm rot="0">
            <a:off x="1028700" y="3093321"/>
            <a:ext cx="4813952" cy="405765"/>
          </a:xfrm>
          <a:prstGeom prst="rect">
            <a:avLst/>
          </a:prstGeom>
        </p:spPr>
        <p:txBody>
          <a:bodyPr anchor="t" rtlCol="false" tIns="0" lIns="0" bIns="0" rIns="0">
            <a:spAutoFit/>
          </a:bodyPr>
          <a:lstStyle/>
          <a:p>
            <a:pPr algn="l" marL="0" indent="0" lvl="0">
              <a:lnSpc>
                <a:spcPts val="3359"/>
              </a:lnSpc>
              <a:spcBef>
                <a:spcPct val="0"/>
              </a:spcBef>
            </a:pPr>
            <a:r>
              <a:rPr lang="en-US" sz="2400" i="true">
                <a:solidFill>
                  <a:srgbClr val="FF66C4"/>
                </a:solidFill>
                <a:latin typeface="IBM Plex Mono Italics"/>
                <a:ea typeface="IBM Plex Mono Italics"/>
                <a:cs typeface="IBM Plex Mono Italics"/>
                <a:sym typeface="IBM Plex Mono Italics"/>
              </a:rPr>
              <a:t>Problématique</a:t>
            </a:r>
          </a:p>
        </p:txBody>
      </p:sp>
      <p:sp>
        <p:nvSpPr>
          <p:cNvPr name="TextBox 12" id="12"/>
          <p:cNvSpPr txBox="true"/>
          <p:nvPr/>
        </p:nvSpPr>
        <p:spPr>
          <a:xfrm rot="0">
            <a:off x="1028700" y="7045108"/>
            <a:ext cx="3519706" cy="405765"/>
          </a:xfrm>
          <a:prstGeom prst="rect">
            <a:avLst/>
          </a:prstGeom>
        </p:spPr>
        <p:txBody>
          <a:bodyPr anchor="t" rtlCol="false" tIns="0" lIns="0" bIns="0" rIns="0">
            <a:spAutoFit/>
          </a:bodyPr>
          <a:lstStyle/>
          <a:p>
            <a:pPr algn="l" marL="0" indent="0" lvl="0">
              <a:lnSpc>
                <a:spcPts val="3359"/>
              </a:lnSpc>
              <a:spcBef>
                <a:spcPct val="0"/>
              </a:spcBef>
            </a:pPr>
            <a:r>
              <a:rPr lang="en-US" sz="2400" i="true" strike="noStrike" u="none">
                <a:solidFill>
                  <a:srgbClr val="FF66C4"/>
                </a:solidFill>
                <a:latin typeface="IBM Plex Mono Italics"/>
                <a:ea typeface="IBM Plex Mono Italics"/>
                <a:cs typeface="IBM Plex Mono Italics"/>
                <a:sym typeface="IBM Plex Mono Italics"/>
              </a:rPr>
              <a:t>Objectif</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172">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4567639" y="7159079"/>
            <a:ext cx="8495071" cy="8229600"/>
          </a:xfrm>
          <a:custGeom>
            <a:avLst/>
            <a:gdLst/>
            <a:ahLst/>
            <a:cxnLst/>
            <a:rect r="r" b="b" t="t" l="l"/>
            <a:pathLst>
              <a:path h="8229600" w="8495071">
                <a:moveTo>
                  <a:pt x="0" y="0"/>
                </a:moveTo>
                <a:lnTo>
                  <a:pt x="8495071" y="0"/>
                </a:lnTo>
                <a:lnTo>
                  <a:pt x="8495071"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5554998" y="-6769478"/>
            <a:ext cx="9300947" cy="9300947"/>
          </a:xfrm>
          <a:custGeom>
            <a:avLst/>
            <a:gdLst/>
            <a:ahLst/>
            <a:cxnLst/>
            <a:rect r="r" b="b" t="t" l="l"/>
            <a:pathLst>
              <a:path h="9300947" w="9300947">
                <a:moveTo>
                  <a:pt x="0" y="0"/>
                </a:moveTo>
                <a:lnTo>
                  <a:pt x="9300947" y="0"/>
                </a:lnTo>
                <a:lnTo>
                  <a:pt x="9300947" y="9300948"/>
                </a:lnTo>
                <a:lnTo>
                  <a:pt x="0" y="9300948"/>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11752294" y="-4943644"/>
            <a:ext cx="8789438" cy="8250370"/>
            <a:chOff x="0" y="0"/>
            <a:chExt cx="6791960" cy="6375400"/>
          </a:xfrm>
        </p:grpSpPr>
        <p:sp>
          <p:nvSpPr>
            <p:cNvPr name="Freeform 5" id="5"/>
            <p:cNvSpPr/>
            <p:nvPr/>
          </p:nvSpPr>
          <p:spPr>
            <a:xfrm flipH="false" flipV="false" rot="0">
              <a:off x="12700" y="12700"/>
              <a:ext cx="6767830" cy="6350000"/>
            </a:xfrm>
            <a:custGeom>
              <a:avLst/>
              <a:gdLst/>
              <a:ahLst/>
              <a:cxnLst/>
              <a:rect r="r" b="b" t="t" l="l"/>
              <a:pathLst>
                <a:path h="6350000" w="6767830">
                  <a:moveTo>
                    <a:pt x="6000750" y="4484370"/>
                  </a:moveTo>
                  <a:lnTo>
                    <a:pt x="5986780" y="4484370"/>
                  </a:lnTo>
                  <a:lnTo>
                    <a:pt x="6002020" y="4499610"/>
                  </a:lnTo>
                  <a:lnTo>
                    <a:pt x="6002020" y="5584190"/>
                  </a:lnTo>
                  <a:lnTo>
                    <a:pt x="5234940" y="6350000"/>
                  </a:lnTo>
                  <a:lnTo>
                    <a:pt x="4150360" y="6350000"/>
                  </a:lnTo>
                  <a:lnTo>
                    <a:pt x="3383280" y="5582920"/>
                  </a:lnTo>
                  <a:lnTo>
                    <a:pt x="2616200" y="6350000"/>
                  </a:lnTo>
                  <a:lnTo>
                    <a:pt x="1531620" y="6350000"/>
                  </a:lnTo>
                  <a:lnTo>
                    <a:pt x="764540" y="5582920"/>
                  </a:lnTo>
                  <a:lnTo>
                    <a:pt x="764540" y="4498340"/>
                  </a:lnTo>
                  <a:lnTo>
                    <a:pt x="779780" y="4483100"/>
                  </a:lnTo>
                  <a:lnTo>
                    <a:pt x="765810" y="4483100"/>
                  </a:lnTo>
                  <a:lnTo>
                    <a:pt x="0" y="3717290"/>
                  </a:lnTo>
                  <a:lnTo>
                    <a:pt x="0" y="2632710"/>
                  </a:lnTo>
                  <a:lnTo>
                    <a:pt x="767080" y="1865630"/>
                  </a:lnTo>
                  <a:lnTo>
                    <a:pt x="781050" y="1865630"/>
                  </a:lnTo>
                  <a:lnTo>
                    <a:pt x="765810" y="1850390"/>
                  </a:lnTo>
                  <a:lnTo>
                    <a:pt x="765810" y="767080"/>
                  </a:lnTo>
                  <a:lnTo>
                    <a:pt x="1532890" y="0"/>
                  </a:lnTo>
                  <a:lnTo>
                    <a:pt x="2616200" y="0"/>
                  </a:lnTo>
                  <a:lnTo>
                    <a:pt x="3383280" y="767080"/>
                  </a:lnTo>
                  <a:lnTo>
                    <a:pt x="4150360" y="0"/>
                  </a:lnTo>
                  <a:lnTo>
                    <a:pt x="5234940" y="0"/>
                  </a:lnTo>
                  <a:lnTo>
                    <a:pt x="6002020" y="767080"/>
                  </a:lnTo>
                  <a:lnTo>
                    <a:pt x="6002020" y="1851660"/>
                  </a:lnTo>
                  <a:lnTo>
                    <a:pt x="5986780" y="1866900"/>
                  </a:lnTo>
                  <a:lnTo>
                    <a:pt x="6000750" y="1866900"/>
                  </a:lnTo>
                  <a:lnTo>
                    <a:pt x="6767830" y="2633980"/>
                  </a:lnTo>
                  <a:lnTo>
                    <a:pt x="6767830" y="3718560"/>
                  </a:lnTo>
                  <a:lnTo>
                    <a:pt x="6000750" y="4484370"/>
                  </a:lnTo>
                  <a:close/>
                </a:path>
              </a:pathLst>
            </a:custGeom>
            <a:blipFill>
              <a:blip r:embed="rId4"/>
              <a:stretch>
                <a:fillRect l="-39146" t="0" r="-39146" b="0"/>
              </a:stretch>
            </a:blipFill>
          </p:spPr>
        </p:sp>
        <p:sp>
          <p:nvSpPr>
            <p:cNvPr name="Freeform 6" id="6"/>
            <p:cNvSpPr/>
            <p:nvPr/>
          </p:nvSpPr>
          <p:spPr>
            <a:xfrm flipH="false" flipV="false" rot="0">
              <a:off x="0" y="0"/>
              <a:ext cx="6794500" cy="6375400"/>
            </a:xfrm>
            <a:custGeom>
              <a:avLst/>
              <a:gdLst/>
              <a:ahLst/>
              <a:cxnLst/>
              <a:rect r="r" b="b" t="t" l="l"/>
              <a:pathLst>
                <a:path h="6375400" w="6794500">
                  <a:moveTo>
                    <a:pt x="5252720" y="6375400"/>
                  </a:moveTo>
                  <a:lnTo>
                    <a:pt x="4157980" y="6375400"/>
                  </a:lnTo>
                  <a:lnTo>
                    <a:pt x="3395980" y="5613400"/>
                  </a:lnTo>
                  <a:lnTo>
                    <a:pt x="2633980" y="6375400"/>
                  </a:lnTo>
                  <a:lnTo>
                    <a:pt x="1539240" y="6375400"/>
                  </a:lnTo>
                  <a:lnTo>
                    <a:pt x="764540" y="5600700"/>
                  </a:lnTo>
                  <a:lnTo>
                    <a:pt x="764540" y="4505960"/>
                  </a:lnTo>
                  <a:lnTo>
                    <a:pt x="767080" y="4503420"/>
                  </a:lnTo>
                  <a:lnTo>
                    <a:pt x="0" y="3735070"/>
                  </a:lnTo>
                  <a:lnTo>
                    <a:pt x="0" y="2640330"/>
                  </a:lnTo>
                  <a:lnTo>
                    <a:pt x="768350" y="1871980"/>
                  </a:lnTo>
                  <a:lnTo>
                    <a:pt x="765810" y="1869440"/>
                  </a:lnTo>
                  <a:lnTo>
                    <a:pt x="765810" y="774700"/>
                  </a:lnTo>
                  <a:lnTo>
                    <a:pt x="1540510" y="0"/>
                  </a:lnTo>
                  <a:lnTo>
                    <a:pt x="2635250" y="0"/>
                  </a:lnTo>
                  <a:lnTo>
                    <a:pt x="3397250" y="762000"/>
                  </a:lnTo>
                  <a:lnTo>
                    <a:pt x="4159250" y="0"/>
                  </a:lnTo>
                  <a:lnTo>
                    <a:pt x="5253990" y="0"/>
                  </a:lnTo>
                  <a:lnTo>
                    <a:pt x="6028690" y="774700"/>
                  </a:lnTo>
                  <a:lnTo>
                    <a:pt x="6028690" y="1869440"/>
                  </a:lnTo>
                  <a:lnTo>
                    <a:pt x="6026150" y="1871980"/>
                  </a:lnTo>
                  <a:lnTo>
                    <a:pt x="6794500" y="2640330"/>
                  </a:lnTo>
                  <a:lnTo>
                    <a:pt x="6794500" y="3735070"/>
                  </a:lnTo>
                  <a:lnTo>
                    <a:pt x="6026150" y="4503420"/>
                  </a:lnTo>
                  <a:lnTo>
                    <a:pt x="6028690" y="4505960"/>
                  </a:lnTo>
                  <a:lnTo>
                    <a:pt x="6028690" y="5600700"/>
                  </a:lnTo>
                  <a:lnTo>
                    <a:pt x="5252720" y="6375400"/>
                  </a:lnTo>
                  <a:close/>
                  <a:moveTo>
                    <a:pt x="4168140" y="6350000"/>
                  </a:moveTo>
                  <a:lnTo>
                    <a:pt x="5242560" y="6350000"/>
                  </a:lnTo>
                  <a:lnTo>
                    <a:pt x="6002020" y="5590540"/>
                  </a:lnTo>
                  <a:lnTo>
                    <a:pt x="6002020" y="4516120"/>
                  </a:lnTo>
                  <a:lnTo>
                    <a:pt x="5969000" y="4483100"/>
                  </a:lnTo>
                  <a:lnTo>
                    <a:pt x="6008370" y="4483100"/>
                  </a:lnTo>
                  <a:lnTo>
                    <a:pt x="6767830" y="3723640"/>
                  </a:lnTo>
                  <a:lnTo>
                    <a:pt x="6767830" y="2649220"/>
                  </a:lnTo>
                  <a:lnTo>
                    <a:pt x="6008370" y="1889760"/>
                  </a:lnTo>
                  <a:lnTo>
                    <a:pt x="5969000" y="1889760"/>
                  </a:lnTo>
                  <a:lnTo>
                    <a:pt x="6002020" y="1856740"/>
                  </a:lnTo>
                  <a:lnTo>
                    <a:pt x="6002020" y="784860"/>
                  </a:lnTo>
                  <a:lnTo>
                    <a:pt x="5242560" y="25400"/>
                  </a:lnTo>
                  <a:lnTo>
                    <a:pt x="4168140" y="25400"/>
                  </a:lnTo>
                  <a:lnTo>
                    <a:pt x="3395980" y="797560"/>
                  </a:lnTo>
                  <a:lnTo>
                    <a:pt x="2623820" y="25400"/>
                  </a:lnTo>
                  <a:lnTo>
                    <a:pt x="1549400" y="25400"/>
                  </a:lnTo>
                  <a:lnTo>
                    <a:pt x="791210" y="784860"/>
                  </a:lnTo>
                  <a:lnTo>
                    <a:pt x="791210" y="1859280"/>
                  </a:lnTo>
                  <a:lnTo>
                    <a:pt x="824230" y="1892300"/>
                  </a:lnTo>
                  <a:lnTo>
                    <a:pt x="784860" y="1892300"/>
                  </a:lnTo>
                  <a:lnTo>
                    <a:pt x="25400" y="2650490"/>
                  </a:lnTo>
                  <a:lnTo>
                    <a:pt x="25400" y="3724910"/>
                  </a:lnTo>
                  <a:lnTo>
                    <a:pt x="784860" y="4484370"/>
                  </a:lnTo>
                  <a:lnTo>
                    <a:pt x="824230" y="4484370"/>
                  </a:lnTo>
                  <a:lnTo>
                    <a:pt x="791210" y="4517390"/>
                  </a:lnTo>
                  <a:lnTo>
                    <a:pt x="791210" y="5591810"/>
                  </a:lnTo>
                  <a:lnTo>
                    <a:pt x="1550670" y="6351270"/>
                  </a:lnTo>
                  <a:lnTo>
                    <a:pt x="2625090" y="6351270"/>
                  </a:lnTo>
                  <a:lnTo>
                    <a:pt x="3397250" y="5579110"/>
                  </a:lnTo>
                  <a:lnTo>
                    <a:pt x="4168140" y="6350000"/>
                  </a:lnTo>
                  <a:close/>
                </a:path>
              </a:pathLst>
            </a:custGeom>
            <a:solidFill>
              <a:srgbClr val="FFFFFF"/>
            </a:solidFill>
          </p:spPr>
        </p:sp>
      </p:grpSp>
      <p:grpSp>
        <p:nvGrpSpPr>
          <p:cNvPr name="Group 7" id="7"/>
          <p:cNvGrpSpPr/>
          <p:nvPr/>
        </p:nvGrpSpPr>
        <p:grpSpPr>
          <a:xfrm rot="0">
            <a:off x="1048860" y="3895737"/>
            <a:ext cx="3086100" cy="5362563"/>
            <a:chOff x="0" y="0"/>
            <a:chExt cx="812800" cy="1412362"/>
          </a:xfrm>
        </p:grpSpPr>
        <p:sp>
          <p:nvSpPr>
            <p:cNvPr name="Freeform 8" id="8"/>
            <p:cNvSpPr/>
            <p:nvPr/>
          </p:nvSpPr>
          <p:spPr>
            <a:xfrm flipH="false" flipV="false" rot="0">
              <a:off x="0" y="0"/>
              <a:ext cx="812800" cy="1412362"/>
            </a:xfrm>
            <a:custGeom>
              <a:avLst/>
              <a:gdLst/>
              <a:ahLst/>
              <a:cxnLst/>
              <a:rect r="r" b="b" t="t" l="l"/>
              <a:pathLst>
                <a:path h="1412362" w="812800">
                  <a:moveTo>
                    <a:pt x="0" y="0"/>
                  </a:moveTo>
                  <a:lnTo>
                    <a:pt x="812800" y="0"/>
                  </a:lnTo>
                  <a:lnTo>
                    <a:pt x="812800" y="1412362"/>
                  </a:lnTo>
                  <a:lnTo>
                    <a:pt x="0" y="1412362"/>
                  </a:lnTo>
                  <a:close/>
                </a:path>
              </a:pathLst>
            </a:custGeom>
            <a:solidFill>
              <a:srgbClr val="000000">
                <a:alpha val="0"/>
              </a:srgbClr>
            </a:solidFill>
            <a:ln w="38100" cap="sq">
              <a:solidFill>
                <a:srgbClr val="FF66C4"/>
              </a:solidFill>
              <a:prstDash val="solid"/>
              <a:miter/>
            </a:ln>
          </p:spPr>
        </p:sp>
        <p:sp>
          <p:nvSpPr>
            <p:cNvPr name="TextBox 9" id="9"/>
            <p:cNvSpPr txBox="true"/>
            <p:nvPr/>
          </p:nvSpPr>
          <p:spPr>
            <a:xfrm>
              <a:off x="0" y="-47625"/>
              <a:ext cx="812800" cy="1459987"/>
            </a:xfrm>
            <a:prstGeom prst="rect">
              <a:avLst/>
            </a:prstGeom>
          </p:spPr>
          <p:txBody>
            <a:bodyPr anchor="ctr" rtlCol="false" tIns="50800" lIns="50800" bIns="50800" rIns="50800"/>
            <a:lstStyle/>
            <a:p>
              <a:pPr algn="ctr">
                <a:lnSpc>
                  <a:spcPts val="3359"/>
                </a:lnSpc>
              </a:pPr>
            </a:p>
          </p:txBody>
        </p:sp>
      </p:grpSp>
      <p:grpSp>
        <p:nvGrpSpPr>
          <p:cNvPr name="Group 10" id="10"/>
          <p:cNvGrpSpPr/>
          <p:nvPr/>
        </p:nvGrpSpPr>
        <p:grpSpPr>
          <a:xfrm rot="0">
            <a:off x="4285155" y="3895737"/>
            <a:ext cx="3086100" cy="5362563"/>
            <a:chOff x="0" y="0"/>
            <a:chExt cx="812800" cy="1412362"/>
          </a:xfrm>
        </p:grpSpPr>
        <p:sp>
          <p:nvSpPr>
            <p:cNvPr name="Freeform 11" id="11"/>
            <p:cNvSpPr/>
            <p:nvPr/>
          </p:nvSpPr>
          <p:spPr>
            <a:xfrm flipH="false" flipV="false" rot="0">
              <a:off x="0" y="0"/>
              <a:ext cx="812800" cy="1412362"/>
            </a:xfrm>
            <a:custGeom>
              <a:avLst/>
              <a:gdLst/>
              <a:ahLst/>
              <a:cxnLst/>
              <a:rect r="r" b="b" t="t" l="l"/>
              <a:pathLst>
                <a:path h="1412362" w="812800">
                  <a:moveTo>
                    <a:pt x="0" y="0"/>
                  </a:moveTo>
                  <a:lnTo>
                    <a:pt x="812800" y="0"/>
                  </a:lnTo>
                  <a:lnTo>
                    <a:pt x="812800" y="1412362"/>
                  </a:lnTo>
                  <a:lnTo>
                    <a:pt x="0" y="1412362"/>
                  </a:lnTo>
                  <a:close/>
                </a:path>
              </a:pathLst>
            </a:custGeom>
            <a:solidFill>
              <a:srgbClr val="000000">
                <a:alpha val="0"/>
              </a:srgbClr>
            </a:solidFill>
            <a:ln w="38100" cap="sq">
              <a:solidFill>
                <a:srgbClr val="FF66C4"/>
              </a:solidFill>
              <a:prstDash val="solid"/>
              <a:miter/>
            </a:ln>
          </p:spPr>
        </p:sp>
        <p:sp>
          <p:nvSpPr>
            <p:cNvPr name="TextBox 12" id="12"/>
            <p:cNvSpPr txBox="true"/>
            <p:nvPr/>
          </p:nvSpPr>
          <p:spPr>
            <a:xfrm>
              <a:off x="0" y="-47625"/>
              <a:ext cx="812800" cy="1459987"/>
            </a:xfrm>
            <a:prstGeom prst="rect">
              <a:avLst/>
            </a:prstGeom>
          </p:spPr>
          <p:txBody>
            <a:bodyPr anchor="ctr" rtlCol="false" tIns="50800" lIns="50800" bIns="50800" rIns="50800"/>
            <a:lstStyle/>
            <a:p>
              <a:pPr algn="ctr">
                <a:lnSpc>
                  <a:spcPts val="3359"/>
                </a:lnSpc>
              </a:pPr>
            </a:p>
          </p:txBody>
        </p:sp>
      </p:grpSp>
      <p:grpSp>
        <p:nvGrpSpPr>
          <p:cNvPr name="Group 13" id="13"/>
          <p:cNvGrpSpPr/>
          <p:nvPr/>
        </p:nvGrpSpPr>
        <p:grpSpPr>
          <a:xfrm rot="0">
            <a:off x="7521449" y="3895737"/>
            <a:ext cx="3086100" cy="5362563"/>
            <a:chOff x="0" y="0"/>
            <a:chExt cx="812800" cy="1412362"/>
          </a:xfrm>
        </p:grpSpPr>
        <p:sp>
          <p:nvSpPr>
            <p:cNvPr name="Freeform 14" id="14"/>
            <p:cNvSpPr/>
            <p:nvPr/>
          </p:nvSpPr>
          <p:spPr>
            <a:xfrm flipH="false" flipV="false" rot="0">
              <a:off x="0" y="0"/>
              <a:ext cx="812800" cy="1412362"/>
            </a:xfrm>
            <a:custGeom>
              <a:avLst/>
              <a:gdLst/>
              <a:ahLst/>
              <a:cxnLst/>
              <a:rect r="r" b="b" t="t" l="l"/>
              <a:pathLst>
                <a:path h="1412362" w="812800">
                  <a:moveTo>
                    <a:pt x="0" y="0"/>
                  </a:moveTo>
                  <a:lnTo>
                    <a:pt x="812800" y="0"/>
                  </a:lnTo>
                  <a:lnTo>
                    <a:pt x="812800" y="1412362"/>
                  </a:lnTo>
                  <a:lnTo>
                    <a:pt x="0" y="1412362"/>
                  </a:lnTo>
                  <a:close/>
                </a:path>
              </a:pathLst>
            </a:custGeom>
            <a:solidFill>
              <a:srgbClr val="000000">
                <a:alpha val="0"/>
              </a:srgbClr>
            </a:solidFill>
            <a:ln w="38100" cap="sq">
              <a:solidFill>
                <a:srgbClr val="FF66C4"/>
              </a:solidFill>
              <a:prstDash val="solid"/>
              <a:miter/>
            </a:ln>
          </p:spPr>
        </p:sp>
        <p:sp>
          <p:nvSpPr>
            <p:cNvPr name="TextBox 15" id="15"/>
            <p:cNvSpPr txBox="true"/>
            <p:nvPr/>
          </p:nvSpPr>
          <p:spPr>
            <a:xfrm>
              <a:off x="0" y="-47625"/>
              <a:ext cx="812800" cy="1459987"/>
            </a:xfrm>
            <a:prstGeom prst="rect">
              <a:avLst/>
            </a:prstGeom>
          </p:spPr>
          <p:txBody>
            <a:bodyPr anchor="ctr" rtlCol="false" tIns="50800" lIns="50800" bIns="50800" rIns="50800"/>
            <a:lstStyle/>
            <a:p>
              <a:pPr algn="ctr">
                <a:lnSpc>
                  <a:spcPts val="3359"/>
                </a:lnSpc>
              </a:pPr>
            </a:p>
          </p:txBody>
        </p:sp>
      </p:grpSp>
      <p:grpSp>
        <p:nvGrpSpPr>
          <p:cNvPr name="Group 16" id="16"/>
          <p:cNvGrpSpPr/>
          <p:nvPr/>
        </p:nvGrpSpPr>
        <p:grpSpPr>
          <a:xfrm rot="0">
            <a:off x="10757743" y="3895737"/>
            <a:ext cx="3086100" cy="5362563"/>
            <a:chOff x="0" y="0"/>
            <a:chExt cx="812800" cy="1412362"/>
          </a:xfrm>
        </p:grpSpPr>
        <p:sp>
          <p:nvSpPr>
            <p:cNvPr name="Freeform 17" id="17"/>
            <p:cNvSpPr/>
            <p:nvPr/>
          </p:nvSpPr>
          <p:spPr>
            <a:xfrm flipH="false" flipV="false" rot="0">
              <a:off x="0" y="0"/>
              <a:ext cx="812800" cy="1412362"/>
            </a:xfrm>
            <a:custGeom>
              <a:avLst/>
              <a:gdLst/>
              <a:ahLst/>
              <a:cxnLst/>
              <a:rect r="r" b="b" t="t" l="l"/>
              <a:pathLst>
                <a:path h="1412362" w="812800">
                  <a:moveTo>
                    <a:pt x="0" y="0"/>
                  </a:moveTo>
                  <a:lnTo>
                    <a:pt x="812800" y="0"/>
                  </a:lnTo>
                  <a:lnTo>
                    <a:pt x="812800" y="1412362"/>
                  </a:lnTo>
                  <a:lnTo>
                    <a:pt x="0" y="1412362"/>
                  </a:lnTo>
                  <a:close/>
                </a:path>
              </a:pathLst>
            </a:custGeom>
            <a:solidFill>
              <a:srgbClr val="000000">
                <a:alpha val="0"/>
              </a:srgbClr>
            </a:solidFill>
            <a:ln w="38100" cap="sq">
              <a:solidFill>
                <a:srgbClr val="FF66C4"/>
              </a:solidFill>
              <a:prstDash val="solid"/>
              <a:miter/>
            </a:ln>
          </p:spPr>
        </p:sp>
        <p:sp>
          <p:nvSpPr>
            <p:cNvPr name="TextBox 18" id="18"/>
            <p:cNvSpPr txBox="true"/>
            <p:nvPr/>
          </p:nvSpPr>
          <p:spPr>
            <a:xfrm>
              <a:off x="0" y="-47625"/>
              <a:ext cx="812800" cy="1459987"/>
            </a:xfrm>
            <a:prstGeom prst="rect">
              <a:avLst/>
            </a:prstGeom>
          </p:spPr>
          <p:txBody>
            <a:bodyPr anchor="ctr" rtlCol="false" tIns="50800" lIns="50800" bIns="50800" rIns="50800"/>
            <a:lstStyle/>
            <a:p>
              <a:pPr algn="ctr">
                <a:lnSpc>
                  <a:spcPts val="3359"/>
                </a:lnSpc>
              </a:pPr>
            </a:p>
          </p:txBody>
        </p:sp>
      </p:grpSp>
      <p:grpSp>
        <p:nvGrpSpPr>
          <p:cNvPr name="Group 19" id="19"/>
          <p:cNvGrpSpPr/>
          <p:nvPr/>
        </p:nvGrpSpPr>
        <p:grpSpPr>
          <a:xfrm rot="0">
            <a:off x="13994038" y="3895737"/>
            <a:ext cx="3086100" cy="5362563"/>
            <a:chOff x="0" y="0"/>
            <a:chExt cx="812800" cy="1412362"/>
          </a:xfrm>
        </p:grpSpPr>
        <p:sp>
          <p:nvSpPr>
            <p:cNvPr name="Freeform 20" id="20"/>
            <p:cNvSpPr/>
            <p:nvPr/>
          </p:nvSpPr>
          <p:spPr>
            <a:xfrm flipH="false" flipV="false" rot="0">
              <a:off x="0" y="0"/>
              <a:ext cx="812800" cy="1412362"/>
            </a:xfrm>
            <a:custGeom>
              <a:avLst/>
              <a:gdLst/>
              <a:ahLst/>
              <a:cxnLst/>
              <a:rect r="r" b="b" t="t" l="l"/>
              <a:pathLst>
                <a:path h="1412362" w="812800">
                  <a:moveTo>
                    <a:pt x="0" y="0"/>
                  </a:moveTo>
                  <a:lnTo>
                    <a:pt x="812800" y="0"/>
                  </a:lnTo>
                  <a:lnTo>
                    <a:pt x="812800" y="1412362"/>
                  </a:lnTo>
                  <a:lnTo>
                    <a:pt x="0" y="1412362"/>
                  </a:lnTo>
                  <a:close/>
                </a:path>
              </a:pathLst>
            </a:custGeom>
            <a:solidFill>
              <a:srgbClr val="000000">
                <a:alpha val="0"/>
              </a:srgbClr>
            </a:solidFill>
            <a:ln w="38100" cap="sq">
              <a:solidFill>
                <a:srgbClr val="FF66C4"/>
              </a:solidFill>
              <a:prstDash val="solid"/>
              <a:miter/>
            </a:ln>
          </p:spPr>
        </p:sp>
        <p:sp>
          <p:nvSpPr>
            <p:cNvPr name="TextBox 21" id="21"/>
            <p:cNvSpPr txBox="true"/>
            <p:nvPr/>
          </p:nvSpPr>
          <p:spPr>
            <a:xfrm>
              <a:off x="0" y="-47625"/>
              <a:ext cx="812800" cy="1459987"/>
            </a:xfrm>
            <a:prstGeom prst="rect">
              <a:avLst/>
            </a:prstGeom>
          </p:spPr>
          <p:txBody>
            <a:bodyPr anchor="ctr" rtlCol="false" tIns="50800" lIns="50800" bIns="50800" rIns="50800"/>
            <a:lstStyle/>
            <a:p>
              <a:pPr algn="ctr">
                <a:lnSpc>
                  <a:spcPts val="3359"/>
                </a:lnSpc>
              </a:pPr>
            </a:p>
          </p:txBody>
        </p:sp>
      </p:grpSp>
      <p:sp>
        <p:nvSpPr>
          <p:cNvPr name="Freeform 22" id="22"/>
          <p:cNvSpPr/>
          <p:nvPr/>
        </p:nvSpPr>
        <p:spPr>
          <a:xfrm flipH="false" flipV="false" rot="0">
            <a:off x="11198805" y="4617533"/>
            <a:ext cx="2296800" cy="1495740"/>
          </a:xfrm>
          <a:custGeom>
            <a:avLst/>
            <a:gdLst/>
            <a:ahLst/>
            <a:cxnLst/>
            <a:rect r="r" b="b" t="t" l="l"/>
            <a:pathLst>
              <a:path h="1495740" w="2296800">
                <a:moveTo>
                  <a:pt x="0" y="0"/>
                </a:moveTo>
                <a:lnTo>
                  <a:pt x="2296800" y="0"/>
                </a:lnTo>
                <a:lnTo>
                  <a:pt x="2296800" y="1495739"/>
                </a:lnTo>
                <a:lnTo>
                  <a:pt x="0" y="1495739"/>
                </a:lnTo>
                <a:lnTo>
                  <a:pt x="0" y="0"/>
                </a:lnTo>
                <a:close/>
              </a:path>
            </a:pathLst>
          </a:custGeom>
          <a:blipFill>
            <a:blip r:embed="rId5">
              <a:extLst>
                <a:ext uri="{96DAC541-7B7A-43D3-8B79-37D633B846F1}">
                  <asvg:svgBlip xmlns:asvg="http://schemas.microsoft.com/office/drawing/2016/SVG/main" r:embed="rId6"/>
                </a:ext>
              </a:extLst>
            </a:blip>
            <a:stretch>
              <a:fillRect l="0" t="0" r="-198479" b="0"/>
            </a:stretch>
          </a:blipFill>
        </p:spPr>
      </p:sp>
      <p:sp>
        <p:nvSpPr>
          <p:cNvPr name="Freeform 23" id="23"/>
          <p:cNvSpPr/>
          <p:nvPr/>
        </p:nvSpPr>
        <p:spPr>
          <a:xfrm flipH="false" flipV="false" rot="0">
            <a:off x="8256686" y="4439049"/>
            <a:ext cx="1917126" cy="1674224"/>
          </a:xfrm>
          <a:custGeom>
            <a:avLst/>
            <a:gdLst/>
            <a:ahLst/>
            <a:cxnLst/>
            <a:rect r="r" b="b" t="t" l="l"/>
            <a:pathLst>
              <a:path h="1674224" w="1917126">
                <a:moveTo>
                  <a:pt x="0" y="0"/>
                </a:moveTo>
                <a:lnTo>
                  <a:pt x="1917127" y="0"/>
                </a:lnTo>
                <a:lnTo>
                  <a:pt x="1917127" y="1674223"/>
                </a:lnTo>
                <a:lnTo>
                  <a:pt x="0" y="1674223"/>
                </a:lnTo>
                <a:lnTo>
                  <a:pt x="0" y="0"/>
                </a:lnTo>
                <a:close/>
              </a:path>
            </a:pathLst>
          </a:custGeom>
          <a:blipFill>
            <a:blip r:embed="rId7">
              <a:extLst>
                <a:ext uri="{96DAC541-7B7A-43D3-8B79-37D633B846F1}">
                  <asvg:svgBlip xmlns:asvg="http://schemas.microsoft.com/office/drawing/2016/SVG/main" r:embed="rId8"/>
                </a:ext>
              </a:extLst>
            </a:blip>
            <a:stretch>
              <a:fillRect l="0" t="0" r="-358382" b="-705"/>
            </a:stretch>
          </a:blipFill>
        </p:spPr>
      </p:sp>
      <p:sp>
        <p:nvSpPr>
          <p:cNvPr name="Freeform 24" id="24"/>
          <p:cNvSpPr/>
          <p:nvPr/>
        </p:nvSpPr>
        <p:spPr>
          <a:xfrm flipH="false" flipV="false" rot="0">
            <a:off x="1811487" y="4439049"/>
            <a:ext cx="1587842" cy="1587842"/>
          </a:xfrm>
          <a:custGeom>
            <a:avLst/>
            <a:gdLst/>
            <a:ahLst/>
            <a:cxnLst/>
            <a:rect r="r" b="b" t="t" l="l"/>
            <a:pathLst>
              <a:path h="1587842" w="1587842">
                <a:moveTo>
                  <a:pt x="0" y="0"/>
                </a:moveTo>
                <a:lnTo>
                  <a:pt x="1587843" y="0"/>
                </a:lnTo>
                <a:lnTo>
                  <a:pt x="1587843" y="1587842"/>
                </a:lnTo>
                <a:lnTo>
                  <a:pt x="0" y="1587842"/>
                </a:lnTo>
                <a:lnTo>
                  <a:pt x="0" y="0"/>
                </a:lnTo>
                <a:close/>
              </a:path>
            </a:pathLst>
          </a:custGeom>
          <a:blipFill>
            <a:blip r:embed="rId9"/>
            <a:stretch>
              <a:fillRect l="0" t="0" r="0" b="0"/>
            </a:stretch>
          </a:blipFill>
        </p:spPr>
      </p:sp>
      <p:sp>
        <p:nvSpPr>
          <p:cNvPr name="TextBox 25" id="25"/>
          <p:cNvSpPr txBox="true"/>
          <p:nvPr/>
        </p:nvSpPr>
        <p:spPr>
          <a:xfrm rot="0">
            <a:off x="1028700" y="1068137"/>
            <a:ext cx="9334857" cy="1044242"/>
          </a:xfrm>
          <a:prstGeom prst="rect">
            <a:avLst/>
          </a:prstGeom>
        </p:spPr>
        <p:txBody>
          <a:bodyPr anchor="t" rtlCol="false" tIns="0" lIns="0" bIns="0" rIns="0">
            <a:spAutoFit/>
          </a:bodyPr>
          <a:lstStyle/>
          <a:p>
            <a:pPr algn="l" marL="0" indent="0" lvl="0">
              <a:lnSpc>
                <a:spcPts val="7220"/>
              </a:lnSpc>
            </a:pPr>
            <a:r>
              <a:rPr lang="en-US" sz="6118">
                <a:solidFill>
                  <a:srgbClr val="FFFFFF"/>
                </a:solidFill>
                <a:latin typeface="Times New Roman"/>
                <a:ea typeface="Times New Roman"/>
                <a:cs typeface="Times New Roman"/>
                <a:sym typeface="Times New Roman"/>
              </a:rPr>
              <a:t>Contexte et Outils Utilisés</a:t>
            </a:r>
          </a:p>
        </p:txBody>
      </p:sp>
      <p:sp>
        <p:nvSpPr>
          <p:cNvPr name="TextBox 26" id="26"/>
          <p:cNvSpPr txBox="true"/>
          <p:nvPr/>
        </p:nvSpPr>
        <p:spPr>
          <a:xfrm rot="0">
            <a:off x="1252161" y="7198400"/>
            <a:ext cx="2671043" cy="491987"/>
          </a:xfrm>
          <a:prstGeom prst="rect">
            <a:avLst/>
          </a:prstGeom>
        </p:spPr>
        <p:txBody>
          <a:bodyPr anchor="t" rtlCol="false" tIns="0" lIns="0" bIns="0" rIns="0">
            <a:spAutoFit/>
          </a:bodyPr>
          <a:lstStyle/>
          <a:p>
            <a:pPr algn="ctr">
              <a:lnSpc>
                <a:spcPts val="1865"/>
              </a:lnSpc>
            </a:pPr>
            <a:r>
              <a:rPr lang="en-US" sz="1332">
                <a:solidFill>
                  <a:srgbClr val="FFFFFF"/>
                </a:solidFill>
                <a:latin typeface="Times New Roman"/>
                <a:ea typeface="Times New Roman"/>
                <a:cs typeface="Times New Roman"/>
                <a:sym typeface="Times New Roman"/>
              </a:rPr>
              <a:t>Garantit la sécurité, la transparence et la traçabilité des transactions.</a:t>
            </a:r>
          </a:p>
        </p:txBody>
      </p:sp>
      <p:sp>
        <p:nvSpPr>
          <p:cNvPr name="TextBox 27" id="27"/>
          <p:cNvSpPr txBox="true"/>
          <p:nvPr/>
        </p:nvSpPr>
        <p:spPr>
          <a:xfrm rot="0">
            <a:off x="1671531" y="6580147"/>
            <a:ext cx="1832303" cy="398232"/>
          </a:xfrm>
          <a:prstGeom prst="rect">
            <a:avLst/>
          </a:prstGeom>
        </p:spPr>
        <p:txBody>
          <a:bodyPr anchor="t" rtlCol="false" tIns="0" lIns="0" bIns="0" rIns="0">
            <a:spAutoFit/>
          </a:bodyPr>
          <a:lstStyle/>
          <a:p>
            <a:pPr algn="ctr">
              <a:lnSpc>
                <a:spcPts val="3250"/>
              </a:lnSpc>
              <a:spcBef>
                <a:spcPct val="0"/>
              </a:spcBef>
            </a:pPr>
            <a:r>
              <a:rPr lang="en-US" b="true" sz="2321">
                <a:solidFill>
                  <a:srgbClr val="FF66C4"/>
                </a:solidFill>
                <a:latin typeface="IBM Plex Mono Bold"/>
                <a:ea typeface="IBM Plex Mono Bold"/>
                <a:cs typeface="IBM Plex Mono Bold"/>
                <a:sym typeface="IBM Plex Mono Bold"/>
              </a:rPr>
              <a:t>BLOCKCHAIN</a:t>
            </a:r>
          </a:p>
        </p:txBody>
      </p:sp>
      <p:sp>
        <p:nvSpPr>
          <p:cNvPr name="TextBox 28" id="28"/>
          <p:cNvSpPr txBox="true"/>
          <p:nvPr/>
        </p:nvSpPr>
        <p:spPr>
          <a:xfrm rot="0">
            <a:off x="4488456" y="7198400"/>
            <a:ext cx="2671043" cy="726330"/>
          </a:xfrm>
          <a:prstGeom prst="rect">
            <a:avLst/>
          </a:prstGeom>
        </p:spPr>
        <p:txBody>
          <a:bodyPr anchor="t" rtlCol="false" tIns="0" lIns="0" bIns="0" rIns="0">
            <a:spAutoFit/>
          </a:bodyPr>
          <a:lstStyle/>
          <a:p>
            <a:pPr algn="ctr">
              <a:lnSpc>
                <a:spcPts val="1865"/>
              </a:lnSpc>
            </a:pPr>
            <a:r>
              <a:rPr lang="en-US" sz="1332">
                <a:solidFill>
                  <a:srgbClr val="FFFFFF"/>
                </a:solidFill>
                <a:latin typeface="Times New Roman"/>
                <a:ea typeface="Times New Roman"/>
                <a:cs typeface="Times New Roman"/>
                <a:sym typeface="Times New Roman"/>
              </a:rPr>
              <a:t>Automatisent la gestion des risques de contrepartie sans intervention humaine.</a:t>
            </a:r>
          </a:p>
        </p:txBody>
      </p:sp>
      <p:sp>
        <p:nvSpPr>
          <p:cNvPr name="TextBox 29" id="29"/>
          <p:cNvSpPr txBox="true"/>
          <p:nvPr/>
        </p:nvSpPr>
        <p:spPr>
          <a:xfrm rot="0">
            <a:off x="4377878" y="6529394"/>
            <a:ext cx="2900653" cy="398232"/>
          </a:xfrm>
          <a:prstGeom prst="rect">
            <a:avLst/>
          </a:prstGeom>
        </p:spPr>
        <p:txBody>
          <a:bodyPr anchor="t" rtlCol="false" tIns="0" lIns="0" bIns="0" rIns="0">
            <a:spAutoFit/>
          </a:bodyPr>
          <a:lstStyle/>
          <a:p>
            <a:pPr algn="ctr">
              <a:lnSpc>
                <a:spcPts val="3250"/>
              </a:lnSpc>
              <a:spcBef>
                <a:spcPct val="0"/>
              </a:spcBef>
            </a:pPr>
            <a:r>
              <a:rPr lang="en-US" b="true" sz="2321">
                <a:solidFill>
                  <a:srgbClr val="FF66C4"/>
                </a:solidFill>
                <a:latin typeface="IBM Plex Mono Bold"/>
                <a:ea typeface="IBM Plex Mono Bold"/>
                <a:cs typeface="IBM Plex Mono Bold"/>
                <a:sym typeface="IBM Plex Mono Bold"/>
              </a:rPr>
              <a:t>SMART CONTRACTS</a:t>
            </a:r>
          </a:p>
        </p:txBody>
      </p:sp>
      <p:sp>
        <p:nvSpPr>
          <p:cNvPr name="TextBox 30" id="30"/>
          <p:cNvSpPr txBox="true"/>
          <p:nvPr/>
        </p:nvSpPr>
        <p:spPr>
          <a:xfrm rot="0">
            <a:off x="7808478" y="7198400"/>
            <a:ext cx="2671043" cy="726330"/>
          </a:xfrm>
          <a:prstGeom prst="rect">
            <a:avLst/>
          </a:prstGeom>
        </p:spPr>
        <p:txBody>
          <a:bodyPr anchor="t" rtlCol="false" tIns="0" lIns="0" bIns="0" rIns="0">
            <a:spAutoFit/>
          </a:bodyPr>
          <a:lstStyle/>
          <a:p>
            <a:pPr algn="ctr">
              <a:lnSpc>
                <a:spcPts val="1865"/>
              </a:lnSpc>
            </a:pPr>
            <a:r>
              <a:rPr lang="en-US" sz="1332">
                <a:solidFill>
                  <a:srgbClr val="FFFFFF"/>
                </a:solidFill>
                <a:latin typeface="Times New Roman"/>
                <a:ea typeface="Times New Roman"/>
                <a:cs typeface="Times New Roman"/>
                <a:sym typeface="Times New Roman"/>
              </a:rPr>
              <a:t>Extension pour interagir avec la blockchain et gérer les transactions.bilité des transactions.</a:t>
            </a:r>
          </a:p>
        </p:txBody>
      </p:sp>
      <p:sp>
        <p:nvSpPr>
          <p:cNvPr name="TextBox 31" id="31"/>
          <p:cNvSpPr txBox="true"/>
          <p:nvPr/>
        </p:nvSpPr>
        <p:spPr>
          <a:xfrm rot="0">
            <a:off x="8227848" y="6580147"/>
            <a:ext cx="1832303" cy="398232"/>
          </a:xfrm>
          <a:prstGeom prst="rect">
            <a:avLst/>
          </a:prstGeom>
        </p:spPr>
        <p:txBody>
          <a:bodyPr anchor="t" rtlCol="false" tIns="0" lIns="0" bIns="0" rIns="0">
            <a:spAutoFit/>
          </a:bodyPr>
          <a:lstStyle/>
          <a:p>
            <a:pPr algn="ctr">
              <a:lnSpc>
                <a:spcPts val="3250"/>
              </a:lnSpc>
              <a:spcBef>
                <a:spcPct val="0"/>
              </a:spcBef>
            </a:pPr>
            <a:r>
              <a:rPr lang="en-US" b="true" sz="2321">
                <a:solidFill>
                  <a:srgbClr val="FF66C4"/>
                </a:solidFill>
                <a:latin typeface="IBM Plex Mono Bold"/>
                <a:ea typeface="IBM Plex Mono Bold"/>
                <a:cs typeface="IBM Plex Mono Bold"/>
                <a:sym typeface="IBM Plex Mono Bold"/>
              </a:rPr>
              <a:t>METAMASK</a:t>
            </a:r>
          </a:p>
        </p:txBody>
      </p:sp>
      <p:sp>
        <p:nvSpPr>
          <p:cNvPr name="TextBox 32" id="32"/>
          <p:cNvSpPr txBox="true"/>
          <p:nvPr/>
        </p:nvSpPr>
        <p:spPr>
          <a:xfrm rot="0">
            <a:off x="11045699" y="7198400"/>
            <a:ext cx="2671043" cy="726330"/>
          </a:xfrm>
          <a:prstGeom prst="rect">
            <a:avLst/>
          </a:prstGeom>
        </p:spPr>
        <p:txBody>
          <a:bodyPr anchor="t" rtlCol="false" tIns="0" lIns="0" bIns="0" rIns="0">
            <a:spAutoFit/>
          </a:bodyPr>
          <a:lstStyle/>
          <a:p>
            <a:pPr algn="ctr">
              <a:lnSpc>
                <a:spcPts val="1865"/>
              </a:lnSpc>
            </a:pPr>
            <a:r>
              <a:rPr lang="en-US" sz="1332">
                <a:solidFill>
                  <a:srgbClr val="FFFFFF"/>
                </a:solidFill>
                <a:latin typeface="Times New Roman"/>
                <a:ea typeface="Times New Roman"/>
                <a:cs typeface="Times New Roman"/>
                <a:sym typeface="Times New Roman"/>
              </a:rPr>
              <a:t>Framework de développement Ethereum pour tester et déployer les smart contracts.</a:t>
            </a:r>
          </a:p>
        </p:txBody>
      </p:sp>
      <p:sp>
        <p:nvSpPr>
          <p:cNvPr name="TextBox 33" id="33"/>
          <p:cNvSpPr txBox="true"/>
          <p:nvPr/>
        </p:nvSpPr>
        <p:spPr>
          <a:xfrm rot="0">
            <a:off x="11465069" y="6580147"/>
            <a:ext cx="1832303" cy="398232"/>
          </a:xfrm>
          <a:prstGeom prst="rect">
            <a:avLst/>
          </a:prstGeom>
        </p:spPr>
        <p:txBody>
          <a:bodyPr anchor="t" rtlCol="false" tIns="0" lIns="0" bIns="0" rIns="0">
            <a:spAutoFit/>
          </a:bodyPr>
          <a:lstStyle/>
          <a:p>
            <a:pPr algn="ctr">
              <a:lnSpc>
                <a:spcPts val="3250"/>
              </a:lnSpc>
              <a:spcBef>
                <a:spcPct val="0"/>
              </a:spcBef>
            </a:pPr>
            <a:r>
              <a:rPr lang="en-US" b="true" sz="2321">
                <a:solidFill>
                  <a:srgbClr val="FF66C4"/>
                </a:solidFill>
                <a:latin typeface="IBM Plex Mono Bold"/>
                <a:ea typeface="IBM Plex Mono Bold"/>
                <a:cs typeface="IBM Plex Mono Bold"/>
                <a:sym typeface="IBM Plex Mono Bold"/>
              </a:rPr>
              <a:t>HARDHAT</a:t>
            </a:r>
          </a:p>
        </p:txBody>
      </p:sp>
      <p:sp>
        <p:nvSpPr>
          <p:cNvPr name="TextBox 34" id="34"/>
          <p:cNvSpPr txBox="true"/>
          <p:nvPr/>
        </p:nvSpPr>
        <p:spPr>
          <a:xfrm rot="0">
            <a:off x="14205793" y="7198400"/>
            <a:ext cx="2671043" cy="491987"/>
          </a:xfrm>
          <a:prstGeom prst="rect">
            <a:avLst/>
          </a:prstGeom>
        </p:spPr>
        <p:txBody>
          <a:bodyPr anchor="t" rtlCol="false" tIns="0" lIns="0" bIns="0" rIns="0">
            <a:spAutoFit/>
          </a:bodyPr>
          <a:lstStyle/>
          <a:p>
            <a:pPr algn="ctr">
              <a:lnSpc>
                <a:spcPts val="1865"/>
              </a:lnSpc>
            </a:pPr>
            <a:r>
              <a:rPr lang="en-US" sz="1332">
                <a:solidFill>
                  <a:srgbClr val="FFFFFF"/>
                </a:solidFill>
                <a:latin typeface="Times New Roman"/>
                <a:ea typeface="Times New Roman"/>
                <a:cs typeface="Times New Roman"/>
                <a:sym typeface="Times New Roman"/>
              </a:rPr>
              <a:t>Garantit la sécurité, la transparence et la traçabilité des transactions.</a:t>
            </a:r>
          </a:p>
        </p:txBody>
      </p:sp>
      <p:sp>
        <p:nvSpPr>
          <p:cNvPr name="TextBox 35" id="35"/>
          <p:cNvSpPr txBox="true"/>
          <p:nvPr/>
        </p:nvSpPr>
        <p:spPr>
          <a:xfrm rot="0">
            <a:off x="14411251" y="6580147"/>
            <a:ext cx="2251673" cy="398232"/>
          </a:xfrm>
          <a:prstGeom prst="rect">
            <a:avLst/>
          </a:prstGeom>
        </p:spPr>
        <p:txBody>
          <a:bodyPr anchor="t" rtlCol="false" tIns="0" lIns="0" bIns="0" rIns="0">
            <a:spAutoFit/>
          </a:bodyPr>
          <a:lstStyle/>
          <a:p>
            <a:pPr algn="ctr">
              <a:lnSpc>
                <a:spcPts val="3250"/>
              </a:lnSpc>
              <a:spcBef>
                <a:spcPct val="0"/>
              </a:spcBef>
            </a:pPr>
            <a:r>
              <a:rPr lang="en-US" b="true" sz="2321">
                <a:solidFill>
                  <a:srgbClr val="FF66C4"/>
                </a:solidFill>
                <a:latin typeface="IBM Plex Mono Bold"/>
                <a:ea typeface="IBM Plex Mono Bold"/>
                <a:cs typeface="IBM Plex Mono Bold"/>
                <a:sym typeface="IBM Plex Mono Bold"/>
              </a:rPr>
              <a:t>HTML/JS/CSS</a:t>
            </a:r>
          </a:p>
        </p:txBody>
      </p:sp>
      <p:grpSp>
        <p:nvGrpSpPr>
          <p:cNvPr name="Group 36" id="36"/>
          <p:cNvGrpSpPr/>
          <p:nvPr/>
        </p:nvGrpSpPr>
        <p:grpSpPr>
          <a:xfrm rot="0">
            <a:off x="14399816" y="4703914"/>
            <a:ext cx="2263108" cy="1409358"/>
            <a:chOff x="0" y="0"/>
            <a:chExt cx="3017478" cy="1879144"/>
          </a:xfrm>
        </p:grpSpPr>
        <p:sp>
          <p:nvSpPr>
            <p:cNvPr name="Freeform 37" id="37"/>
            <p:cNvSpPr/>
            <p:nvPr/>
          </p:nvSpPr>
          <p:spPr>
            <a:xfrm flipH="false" flipV="false" rot="0">
              <a:off x="0" y="433431"/>
              <a:ext cx="1021502" cy="1113353"/>
            </a:xfrm>
            <a:custGeom>
              <a:avLst/>
              <a:gdLst/>
              <a:ahLst/>
              <a:cxnLst/>
              <a:rect r="r" b="b" t="t" l="l"/>
              <a:pathLst>
                <a:path h="1113353" w="1021502">
                  <a:moveTo>
                    <a:pt x="0" y="0"/>
                  </a:moveTo>
                  <a:lnTo>
                    <a:pt x="1021502" y="0"/>
                  </a:lnTo>
                  <a:lnTo>
                    <a:pt x="1021502" y="1113353"/>
                  </a:lnTo>
                  <a:lnTo>
                    <a:pt x="0" y="111335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8" id="38"/>
            <p:cNvSpPr/>
            <p:nvPr/>
          </p:nvSpPr>
          <p:spPr>
            <a:xfrm flipH="false" flipV="false" rot="0">
              <a:off x="1928329" y="457636"/>
              <a:ext cx="1089149" cy="1089149"/>
            </a:xfrm>
            <a:custGeom>
              <a:avLst/>
              <a:gdLst/>
              <a:ahLst/>
              <a:cxnLst/>
              <a:rect r="r" b="b" t="t" l="l"/>
              <a:pathLst>
                <a:path h="1089149" w="1089149">
                  <a:moveTo>
                    <a:pt x="0" y="0"/>
                  </a:moveTo>
                  <a:lnTo>
                    <a:pt x="1089149" y="0"/>
                  </a:lnTo>
                  <a:lnTo>
                    <a:pt x="1089149" y="1089148"/>
                  </a:lnTo>
                  <a:lnTo>
                    <a:pt x="0" y="108914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9" id="39"/>
            <p:cNvSpPr/>
            <p:nvPr/>
          </p:nvSpPr>
          <p:spPr>
            <a:xfrm flipH="false" flipV="false" rot="0">
              <a:off x="869956" y="0"/>
              <a:ext cx="1332484" cy="1879144"/>
            </a:xfrm>
            <a:custGeom>
              <a:avLst/>
              <a:gdLst/>
              <a:ahLst/>
              <a:cxnLst/>
              <a:rect r="r" b="b" t="t" l="l"/>
              <a:pathLst>
                <a:path h="1879144" w="1332484">
                  <a:moveTo>
                    <a:pt x="0" y="0"/>
                  </a:moveTo>
                  <a:lnTo>
                    <a:pt x="1332485" y="0"/>
                  </a:lnTo>
                  <a:lnTo>
                    <a:pt x="1332485" y="1879144"/>
                  </a:lnTo>
                  <a:lnTo>
                    <a:pt x="0" y="187914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40" id="40"/>
            <p:cNvSpPr/>
            <p:nvPr/>
          </p:nvSpPr>
          <p:spPr>
            <a:xfrm flipH="false" flipV="false" rot="0">
              <a:off x="0" y="433431"/>
              <a:ext cx="1021502" cy="1113353"/>
            </a:xfrm>
            <a:custGeom>
              <a:avLst/>
              <a:gdLst/>
              <a:ahLst/>
              <a:cxnLst/>
              <a:rect r="r" b="b" t="t" l="l"/>
              <a:pathLst>
                <a:path h="1113353" w="1021502">
                  <a:moveTo>
                    <a:pt x="0" y="0"/>
                  </a:moveTo>
                  <a:lnTo>
                    <a:pt x="1021502" y="0"/>
                  </a:lnTo>
                  <a:lnTo>
                    <a:pt x="1021502" y="1113353"/>
                  </a:lnTo>
                  <a:lnTo>
                    <a:pt x="0" y="111335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1" id="41"/>
            <p:cNvSpPr/>
            <p:nvPr/>
          </p:nvSpPr>
          <p:spPr>
            <a:xfrm flipH="false" flipV="false" rot="0">
              <a:off x="1928329" y="457636"/>
              <a:ext cx="1089149" cy="1089149"/>
            </a:xfrm>
            <a:custGeom>
              <a:avLst/>
              <a:gdLst/>
              <a:ahLst/>
              <a:cxnLst/>
              <a:rect r="r" b="b" t="t" l="l"/>
              <a:pathLst>
                <a:path h="1089149" w="1089149">
                  <a:moveTo>
                    <a:pt x="0" y="0"/>
                  </a:moveTo>
                  <a:lnTo>
                    <a:pt x="1089149" y="0"/>
                  </a:lnTo>
                  <a:lnTo>
                    <a:pt x="1089149" y="1089148"/>
                  </a:lnTo>
                  <a:lnTo>
                    <a:pt x="0" y="108914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42" id="42"/>
            <p:cNvSpPr/>
            <p:nvPr/>
          </p:nvSpPr>
          <p:spPr>
            <a:xfrm flipH="false" flipV="false" rot="0">
              <a:off x="869956" y="0"/>
              <a:ext cx="1332484" cy="1879144"/>
            </a:xfrm>
            <a:custGeom>
              <a:avLst/>
              <a:gdLst/>
              <a:ahLst/>
              <a:cxnLst/>
              <a:rect r="r" b="b" t="t" l="l"/>
              <a:pathLst>
                <a:path h="1879144" w="1332484">
                  <a:moveTo>
                    <a:pt x="0" y="0"/>
                  </a:moveTo>
                  <a:lnTo>
                    <a:pt x="1332485" y="0"/>
                  </a:lnTo>
                  <a:lnTo>
                    <a:pt x="1332485" y="1879144"/>
                  </a:lnTo>
                  <a:lnTo>
                    <a:pt x="0" y="187914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sp>
        <p:nvSpPr>
          <p:cNvPr name="Freeform 43" id="43" descr="Upscale Image"/>
          <p:cNvSpPr/>
          <p:nvPr/>
        </p:nvSpPr>
        <p:spPr>
          <a:xfrm flipH="false" flipV="false" rot="0">
            <a:off x="4848651" y="4066999"/>
            <a:ext cx="1694955" cy="2331943"/>
          </a:xfrm>
          <a:custGeom>
            <a:avLst/>
            <a:gdLst/>
            <a:ahLst/>
            <a:cxnLst/>
            <a:rect r="r" b="b" t="t" l="l"/>
            <a:pathLst>
              <a:path h="2331943" w="1694955">
                <a:moveTo>
                  <a:pt x="0" y="0"/>
                </a:moveTo>
                <a:lnTo>
                  <a:pt x="1694955" y="0"/>
                </a:lnTo>
                <a:lnTo>
                  <a:pt x="1694955" y="2331943"/>
                </a:lnTo>
                <a:lnTo>
                  <a:pt x="0" y="2331943"/>
                </a:lnTo>
                <a:lnTo>
                  <a:pt x="0" y="0"/>
                </a:lnTo>
                <a:close/>
              </a:path>
            </a:pathLst>
          </a:custGeom>
          <a:blipFill>
            <a:blip r:embed="rId16"/>
            <a:stretch>
              <a:fillRect l="-5648" t="0" r="-196928"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172">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811921" y="5235088"/>
            <a:ext cx="8168154" cy="7667190"/>
            <a:chOff x="0" y="0"/>
            <a:chExt cx="6791960" cy="6375400"/>
          </a:xfrm>
        </p:grpSpPr>
        <p:sp>
          <p:nvSpPr>
            <p:cNvPr name="Freeform 3" id="3"/>
            <p:cNvSpPr/>
            <p:nvPr/>
          </p:nvSpPr>
          <p:spPr>
            <a:xfrm flipH="false" flipV="false" rot="0">
              <a:off x="12700" y="12700"/>
              <a:ext cx="6767830" cy="6350000"/>
            </a:xfrm>
            <a:custGeom>
              <a:avLst/>
              <a:gdLst/>
              <a:ahLst/>
              <a:cxnLst/>
              <a:rect r="r" b="b" t="t" l="l"/>
              <a:pathLst>
                <a:path h="6350000" w="6767830">
                  <a:moveTo>
                    <a:pt x="6000750" y="4484370"/>
                  </a:moveTo>
                  <a:lnTo>
                    <a:pt x="5986780" y="4484370"/>
                  </a:lnTo>
                  <a:lnTo>
                    <a:pt x="6002020" y="4499610"/>
                  </a:lnTo>
                  <a:lnTo>
                    <a:pt x="6002020" y="5584190"/>
                  </a:lnTo>
                  <a:lnTo>
                    <a:pt x="5234940" y="6350000"/>
                  </a:lnTo>
                  <a:lnTo>
                    <a:pt x="4150360" y="6350000"/>
                  </a:lnTo>
                  <a:lnTo>
                    <a:pt x="3383280" y="5582920"/>
                  </a:lnTo>
                  <a:lnTo>
                    <a:pt x="2616200" y="6350000"/>
                  </a:lnTo>
                  <a:lnTo>
                    <a:pt x="1531620" y="6350000"/>
                  </a:lnTo>
                  <a:lnTo>
                    <a:pt x="764540" y="5582920"/>
                  </a:lnTo>
                  <a:lnTo>
                    <a:pt x="764540" y="4498340"/>
                  </a:lnTo>
                  <a:lnTo>
                    <a:pt x="779780" y="4483100"/>
                  </a:lnTo>
                  <a:lnTo>
                    <a:pt x="765810" y="4483100"/>
                  </a:lnTo>
                  <a:lnTo>
                    <a:pt x="0" y="3717290"/>
                  </a:lnTo>
                  <a:lnTo>
                    <a:pt x="0" y="2632710"/>
                  </a:lnTo>
                  <a:lnTo>
                    <a:pt x="767080" y="1865630"/>
                  </a:lnTo>
                  <a:lnTo>
                    <a:pt x="781050" y="1865630"/>
                  </a:lnTo>
                  <a:lnTo>
                    <a:pt x="765810" y="1850390"/>
                  </a:lnTo>
                  <a:lnTo>
                    <a:pt x="765810" y="767080"/>
                  </a:lnTo>
                  <a:lnTo>
                    <a:pt x="1532890" y="0"/>
                  </a:lnTo>
                  <a:lnTo>
                    <a:pt x="2616200" y="0"/>
                  </a:lnTo>
                  <a:lnTo>
                    <a:pt x="3383280" y="767080"/>
                  </a:lnTo>
                  <a:lnTo>
                    <a:pt x="4150360" y="0"/>
                  </a:lnTo>
                  <a:lnTo>
                    <a:pt x="5234940" y="0"/>
                  </a:lnTo>
                  <a:lnTo>
                    <a:pt x="6002020" y="767080"/>
                  </a:lnTo>
                  <a:lnTo>
                    <a:pt x="6002020" y="1851660"/>
                  </a:lnTo>
                  <a:lnTo>
                    <a:pt x="5986780" y="1866900"/>
                  </a:lnTo>
                  <a:lnTo>
                    <a:pt x="6000750" y="1866900"/>
                  </a:lnTo>
                  <a:lnTo>
                    <a:pt x="6767830" y="2633980"/>
                  </a:lnTo>
                  <a:lnTo>
                    <a:pt x="6767830" y="3718560"/>
                  </a:lnTo>
                  <a:lnTo>
                    <a:pt x="6000750" y="4484370"/>
                  </a:lnTo>
                  <a:close/>
                </a:path>
              </a:pathLst>
            </a:custGeom>
            <a:blipFill>
              <a:blip r:embed="rId2"/>
              <a:stretch>
                <a:fillRect l="0" t="-33225" r="0" b="0"/>
              </a:stretch>
            </a:blipFill>
          </p:spPr>
        </p:sp>
        <p:sp>
          <p:nvSpPr>
            <p:cNvPr name="Freeform 4" id="4"/>
            <p:cNvSpPr/>
            <p:nvPr/>
          </p:nvSpPr>
          <p:spPr>
            <a:xfrm flipH="false" flipV="false" rot="0">
              <a:off x="0" y="0"/>
              <a:ext cx="6794500" cy="6375400"/>
            </a:xfrm>
            <a:custGeom>
              <a:avLst/>
              <a:gdLst/>
              <a:ahLst/>
              <a:cxnLst/>
              <a:rect r="r" b="b" t="t" l="l"/>
              <a:pathLst>
                <a:path h="6375400" w="6794500">
                  <a:moveTo>
                    <a:pt x="5252720" y="6375400"/>
                  </a:moveTo>
                  <a:lnTo>
                    <a:pt x="4157980" y="6375400"/>
                  </a:lnTo>
                  <a:lnTo>
                    <a:pt x="3395980" y="5613400"/>
                  </a:lnTo>
                  <a:lnTo>
                    <a:pt x="2633980" y="6375400"/>
                  </a:lnTo>
                  <a:lnTo>
                    <a:pt x="1539240" y="6375400"/>
                  </a:lnTo>
                  <a:lnTo>
                    <a:pt x="764540" y="5600700"/>
                  </a:lnTo>
                  <a:lnTo>
                    <a:pt x="764540" y="4505960"/>
                  </a:lnTo>
                  <a:lnTo>
                    <a:pt x="767080" y="4503420"/>
                  </a:lnTo>
                  <a:lnTo>
                    <a:pt x="0" y="3735070"/>
                  </a:lnTo>
                  <a:lnTo>
                    <a:pt x="0" y="2640330"/>
                  </a:lnTo>
                  <a:lnTo>
                    <a:pt x="768350" y="1871980"/>
                  </a:lnTo>
                  <a:lnTo>
                    <a:pt x="765810" y="1869440"/>
                  </a:lnTo>
                  <a:lnTo>
                    <a:pt x="765810" y="774700"/>
                  </a:lnTo>
                  <a:lnTo>
                    <a:pt x="1540510" y="0"/>
                  </a:lnTo>
                  <a:lnTo>
                    <a:pt x="2635250" y="0"/>
                  </a:lnTo>
                  <a:lnTo>
                    <a:pt x="3397250" y="762000"/>
                  </a:lnTo>
                  <a:lnTo>
                    <a:pt x="4159250" y="0"/>
                  </a:lnTo>
                  <a:lnTo>
                    <a:pt x="5253990" y="0"/>
                  </a:lnTo>
                  <a:lnTo>
                    <a:pt x="6028690" y="774700"/>
                  </a:lnTo>
                  <a:lnTo>
                    <a:pt x="6028690" y="1869440"/>
                  </a:lnTo>
                  <a:lnTo>
                    <a:pt x="6026150" y="1871980"/>
                  </a:lnTo>
                  <a:lnTo>
                    <a:pt x="6794500" y="2640330"/>
                  </a:lnTo>
                  <a:lnTo>
                    <a:pt x="6794500" y="3735070"/>
                  </a:lnTo>
                  <a:lnTo>
                    <a:pt x="6026150" y="4503420"/>
                  </a:lnTo>
                  <a:lnTo>
                    <a:pt x="6028690" y="4505960"/>
                  </a:lnTo>
                  <a:lnTo>
                    <a:pt x="6028690" y="5600700"/>
                  </a:lnTo>
                  <a:lnTo>
                    <a:pt x="5252720" y="6375400"/>
                  </a:lnTo>
                  <a:close/>
                  <a:moveTo>
                    <a:pt x="4168140" y="6350000"/>
                  </a:moveTo>
                  <a:lnTo>
                    <a:pt x="5242560" y="6350000"/>
                  </a:lnTo>
                  <a:lnTo>
                    <a:pt x="6002020" y="5590540"/>
                  </a:lnTo>
                  <a:lnTo>
                    <a:pt x="6002020" y="4516120"/>
                  </a:lnTo>
                  <a:lnTo>
                    <a:pt x="5969000" y="4483100"/>
                  </a:lnTo>
                  <a:lnTo>
                    <a:pt x="6008370" y="4483100"/>
                  </a:lnTo>
                  <a:lnTo>
                    <a:pt x="6767830" y="3723640"/>
                  </a:lnTo>
                  <a:lnTo>
                    <a:pt x="6767830" y="2649220"/>
                  </a:lnTo>
                  <a:lnTo>
                    <a:pt x="6008370" y="1889760"/>
                  </a:lnTo>
                  <a:lnTo>
                    <a:pt x="5969000" y="1889760"/>
                  </a:lnTo>
                  <a:lnTo>
                    <a:pt x="6002020" y="1856740"/>
                  </a:lnTo>
                  <a:lnTo>
                    <a:pt x="6002020" y="784860"/>
                  </a:lnTo>
                  <a:lnTo>
                    <a:pt x="5242560" y="25400"/>
                  </a:lnTo>
                  <a:lnTo>
                    <a:pt x="4168140" y="25400"/>
                  </a:lnTo>
                  <a:lnTo>
                    <a:pt x="3395980" y="797560"/>
                  </a:lnTo>
                  <a:lnTo>
                    <a:pt x="2623820" y="25400"/>
                  </a:lnTo>
                  <a:lnTo>
                    <a:pt x="1549400" y="25400"/>
                  </a:lnTo>
                  <a:lnTo>
                    <a:pt x="791210" y="784860"/>
                  </a:lnTo>
                  <a:lnTo>
                    <a:pt x="791210" y="1859280"/>
                  </a:lnTo>
                  <a:lnTo>
                    <a:pt x="824230" y="1892300"/>
                  </a:lnTo>
                  <a:lnTo>
                    <a:pt x="784860" y="1892300"/>
                  </a:lnTo>
                  <a:lnTo>
                    <a:pt x="25400" y="2650490"/>
                  </a:lnTo>
                  <a:lnTo>
                    <a:pt x="25400" y="3724910"/>
                  </a:lnTo>
                  <a:lnTo>
                    <a:pt x="784860" y="4484370"/>
                  </a:lnTo>
                  <a:lnTo>
                    <a:pt x="824230" y="4484370"/>
                  </a:lnTo>
                  <a:lnTo>
                    <a:pt x="791210" y="4517390"/>
                  </a:lnTo>
                  <a:lnTo>
                    <a:pt x="791210" y="5591810"/>
                  </a:lnTo>
                  <a:lnTo>
                    <a:pt x="1550670" y="6351270"/>
                  </a:lnTo>
                  <a:lnTo>
                    <a:pt x="2625090" y="6351270"/>
                  </a:lnTo>
                  <a:lnTo>
                    <a:pt x="3397250" y="5579110"/>
                  </a:lnTo>
                  <a:lnTo>
                    <a:pt x="4168140" y="6350000"/>
                  </a:lnTo>
                  <a:close/>
                </a:path>
              </a:pathLst>
            </a:custGeom>
            <a:solidFill>
              <a:srgbClr val="FFFFFF"/>
            </a:solidFill>
          </p:spPr>
        </p:sp>
      </p:grpSp>
      <p:grpSp>
        <p:nvGrpSpPr>
          <p:cNvPr name="Group 5" id="5"/>
          <p:cNvGrpSpPr>
            <a:grpSpLocks noChangeAspect="true"/>
          </p:cNvGrpSpPr>
          <p:nvPr/>
        </p:nvGrpSpPr>
        <p:grpSpPr>
          <a:xfrm rot="0">
            <a:off x="11842671" y="-3423173"/>
            <a:ext cx="8168154" cy="7667190"/>
            <a:chOff x="0" y="0"/>
            <a:chExt cx="6791960" cy="6375400"/>
          </a:xfrm>
        </p:grpSpPr>
        <p:sp>
          <p:nvSpPr>
            <p:cNvPr name="Freeform 6" id="6"/>
            <p:cNvSpPr/>
            <p:nvPr/>
          </p:nvSpPr>
          <p:spPr>
            <a:xfrm flipH="false" flipV="false" rot="0">
              <a:off x="12700" y="12700"/>
              <a:ext cx="6767830" cy="6350000"/>
            </a:xfrm>
            <a:custGeom>
              <a:avLst/>
              <a:gdLst/>
              <a:ahLst/>
              <a:cxnLst/>
              <a:rect r="r" b="b" t="t" l="l"/>
              <a:pathLst>
                <a:path h="6350000" w="6767830">
                  <a:moveTo>
                    <a:pt x="6000750" y="4484370"/>
                  </a:moveTo>
                  <a:lnTo>
                    <a:pt x="5986780" y="4484370"/>
                  </a:lnTo>
                  <a:lnTo>
                    <a:pt x="6002020" y="4499610"/>
                  </a:lnTo>
                  <a:lnTo>
                    <a:pt x="6002020" y="5584190"/>
                  </a:lnTo>
                  <a:lnTo>
                    <a:pt x="5234940" y="6350000"/>
                  </a:lnTo>
                  <a:lnTo>
                    <a:pt x="4150360" y="6350000"/>
                  </a:lnTo>
                  <a:lnTo>
                    <a:pt x="3383280" y="5582920"/>
                  </a:lnTo>
                  <a:lnTo>
                    <a:pt x="2616200" y="6350000"/>
                  </a:lnTo>
                  <a:lnTo>
                    <a:pt x="1531620" y="6350000"/>
                  </a:lnTo>
                  <a:lnTo>
                    <a:pt x="764540" y="5582920"/>
                  </a:lnTo>
                  <a:lnTo>
                    <a:pt x="764540" y="4498340"/>
                  </a:lnTo>
                  <a:lnTo>
                    <a:pt x="779780" y="4483100"/>
                  </a:lnTo>
                  <a:lnTo>
                    <a:pt x="765810" y="4483100"/>
                  </a:lnTo>
                  <a:lnTo>
                    <a:pt x="0" y="3717290"/>
                  </a:lnTo>
                  <a:lnTo>
                    <a:pt x="0" y="2632710"/>
                  </a:lnTo>
                  <a:lnTo>
                    <a:pt x="767080" y="1865630"/>
                  </a:lnTo>
                  <a:lnTo>
                    <a:pt x="781050" y="1865630"/>
                  </a:lnTo>
                  <a:lnTo>
                    <a:pt x="765810" y="1850390"/>
                  </a:lnTo>
                  <a:lnTo>
                    <a:pt x="765810" y="767080"/>
                  </a:lnTo>
                  <a:lnTo>
                    <a:pt x="1532890" y="0"/>
                  </a:lnTo>
                  <a:lnTo>
                    <a:pt x="2616200" y="0"/>
                  </a:lnTo>
                  <a:lnTo>
                    <a:pt x="3383280" y="767080"/>
                  </a:lnTo>
                  <a:lnTo>
                    <a:pt x="4150360" y="0"/>
                  </a:lnTo>
                  <a:lnTo>
                    <a:pt x="5234940" y="0"/>
                  </a:lnTo>
                  <a:lnTo>
                    <a:pt x="6002020" y="767080"/>
                  </a:lnTo>
                  <a:lnTo>
                    <a:pt x="6002020" y="1851660"/>
                  </a:lnTo>
                  <a:lnTo>
                    <a:pt x="5986780" y="1866900"/>
                  </a:lnTo>
                  <a:lnTo>
                    <a:pt x="6000750" y="1866900"/>
                  </a:lnTo>
                  <a:lnTo>
                    <a:pt x="6767830" y="2633980"/>
                  </a:lnTo>
                  <a:lnTo>
                    <a:pt x="6767830" y="3718560"/>
                  </a:lnTo>
                  <a:lnTo>
                    <a:pt x="6000750" y="4484370"/>
                  </a:lnTo>
                  <a:close/>
                </a:path>
              </a:pathLst>
            </a:custGeom>
            <a:blipFill>
              <a:blip r:embed="rId3"/>
              <a:stretch>
                <a:fillRect l="-43826" t="0" r="-43826" b="0"/>
              </a:stretch>
            </a:blipFill>
          </p:spPr>
        </p:sp>
        <p:sp>
          <p:nvSpPr>
            <p:cNvPr name="Freeform 7" id="7"/>
            <p:cNvSpPr/>
            <p:nvPr/>
          </p:nvSpPr>
          <p:spPr>
            <a:xfrm flipH="false" flipV="false" rot="0">
              <a:off x="0" y="0"/>
              <a:ext cx="6794500" cy="6375400"/>
            </a:xfrm>
            <a:custGeom>
              <a:avLst/>
              <a:gdLst/>
              <a:ahLst/>
              <a:cxnLst/>
              <a:rect r="r" b="b" t="t" l="l"/>
              <a:pathLst>
                <a:path h="6375400" w="6794500">
                  <a:moveTo>
                    <a:pt x="5252720" y="6375400"/>
                  </a:moveTo>
                  <a:lnTo>
                    <a:pt x="4157980" y="6375400"/>
                  </a:lnTo>
                  <a:lnTo>
                    <a:pt x="3395980" y="5613400"/>
                  </a:lnTo>
                  <a:lnTo>
                    <a:pt x="2633980" y="6375400"/>
                  </a:lnTo>
                  <a:lnTo>
                    <a:pt x="1539240" y="6375400"/>
                  </a:lnTo>
                  <a:lnTo>
                    <a:pt x="764540" y="5600700"/>
                  </a:lnTo>
                  <a:lnTo>
                    <a:pt x="764540" y="4505960"/>
                  </a:lnTo>
                  <a:lnTo>
                    <a:pt x="767080" y="4503420"/>
                  </a:lnTo>
                  <a:lnTo>
                    <a:pt x="0" y="3735070"/>
                  </a:lnTo>
                  <a:lnTo>
                    <a:pt x="0" y="2640330"/>
                  </a:lnTo>
                  <a:lnTo>
                    <a:pt x="768350" y="1871980"/>
                  </a:lnTo>
                  <a:lnTo>
                    <a:pt x="765810" y="1869440"/>
                  </a:lnTo>
                  <a:lnTo>
                    <a:pt x="765810" y="774700"/>
                  </a:lnTo>
                  <a:lnTo>
                    <a:pt x="1540510" y="0"/>
                  </a:lnTo>
                  <a:lnTo>
                    <a:pt x="2635250" y="0"/>
                  </a:lnTo>
                  <a:lnTo>
                    <a:pt x="3397250" y="762000"/>
                  </a:lnTo>
                  <a:lnTo>
                    <a:pt x="4159250" y="0"/>
                  </a:lnTo>
                  <a:lnTo>
                    <a:pt x="5253990" y="0"/>
                  </a:lnTo>
                  <a:lnTo>
                    <a:pt x="6028690" y="774700"/>
                  </a:lnTo>
                  <a:lnTo>
                    <a:pt x="6028690" y="1869440"/>
                  </a:lnTo>
                  <a:lnTo>
                    <a:pt x="6026150" y="1871980"/>
                  </a:lnTo>
                  <a:lnTo>
                    <a:pt x="6794500" y="2640330"/>
                  </a:lnTo>
                  <a:lnTo>
                    <a:pt x="6794500" y="3735070"/>
                  </a:lnTo>
                  <a:lnTo>
                    <a:pt x="6026150" y="4503420"/>
                  </a:lnTo>
                  <a:lnTo>
                    <a:pt x="6028690" y="4505960"/>
                  </a:lnTo>
                  <a:lnTo>
                    <a:pt x="6028690" y="5600700"/>
                  </a:lnTo>
                  <a:lnTo>
                    <a:pt x="5252720" y="6375400"/>
                  </a:lnTo>
                  <a:close/>
                  <a:moveTo>
                    <a:pt x="4168140" y="6350000"/>
                  </a:moveTo>
                  <a:lnTo>
                    <a:pt x="5242560" y="6350000"/>
                  </a:lnTo>
                  <a:lnTo>
                    <a:pt x="6002020" y="5590540"/>
                  </a:lnTo>
                  <a:lnTo>
                    <a:pt x="6002020" y="4516120"/>
                  </a:lnTo>
                  <a:lnTo>
                    <a:pt x="5969000" y="4483100"/>
                  </a:lnTo>
                  <a:lnTo>
                    <a:pt x="6008370" y="4483100"/>
                  </a:lnTo>
                  <a:lnTo>
                    <a:pt x="6767830" y="3723640"/>
                  </a:lnTo>
                  <a:lnTo>
                    <a:pt x="6767830" y="2649220"/>
                  </a:lnTo>
                  <a:lnTo>
                    <a:pt x="6008370" y="1889760"/>
                  </a:lnTo>
                  <a:lnTo>
                    <a:pt x="5969000" y="1889760"/>
                  </a:lnTo>
                  <a:lnTo>
                    <a:pt x="6002020" y="1856740"/>
                  </a:lnTo>
                  <a:lnTo>
                    <a:pt x="6002020" y="784860"/>
                  </a:lnTo>
                  <a:lnTo>
                    <a:pt x="5242560" y="25400"/>
                  </a:lnTo>
                  <a:lnTo>
                    <a:pt x="4168140" y="25400"/>
                  </a:lnTo>
                  <a:lnTo>
                    <a:pt x="3395980" y="797560"/>
                  </a:lnTo>
                  <a:lnTo>
                    <a:pt x="2623820" y="25400"/>
                  </a:lnTo>
                  <a:lnTo>
                    <a:pt x="1549400" y="25400"/>
                  </a:lnTo>
                  <a:lnTo>
                    <a:pt x="791210" y="784860"/>
                  </a:lnTo>
                  <a:lnTo>
                    <a:pt x="791210" y="1859280"/>
                  </a:lnTo>
                  <a:lnTo>
                    <a:pt x="824230" y="1892300"/>
                  </a:lnTo>
                  <a:lnTo>
                    <a:pt x="784860" y="1892300"/>
                  </a:lnTo>
                  <a:lnTo>
                    <a:pt x="25400" y="2650490"/>
                  </a:lnTo>
                  <a:lnTo>
                    <a:pt x="25400" y="3724910"/>
                  </a:lnTo>
                  <a:lnTo>
                    <a:pt x="784860" y="4484370"/>
                  </a:lnTo>
                  <a:lnTo>
                    <a:pt x="824230" y="4484370"/>
                  </a:lnTo>
                  <a:lnTo>
                    <a:pt x="791210" y="4517390"/>
                  </a:lnTo>
                  <a:lnTo>
                    <a:pt x="791210" y="5591810"/>
                  </a:lnTo>
                  <a:lnTo>
                    <a:pt x="1550670" y="6351270"/>
                  </a:lnTo>
                  <a:lnTo>
                    <a:pt x="2625090" y="6351270"/>
                  </a:lnTo>
                  <a:lnTo>
                    <a:pt x="3397250" y="5579110"/>
                  </a:lnTo>
                  <a:lnTo>
                    <a:pt x="4168140" y="6350000"/>
                  </a:lnTo>
                  <a:close/>
                </a:path>
              </a:pathLst>
            </a:custGeom>
            <a:solidFill>
              <a:srgbClr val="FFFFFF"/>
            </a:solidFill>
          </p:spPr>
        </p:sp>
      </p:grpSp>
      <p:sp>
        <p:nvSpPr>
          <p:cNvPr name="Freeform 8" id="8"/>
          <p:cNvSpPr/>
          <p:nvPr/>
        </p:nvSpPr>
        <p:spPr>
          <a:xfrm flipH="false" flipV="false" rot="0">
            <a:off x="14661447" y="7459037"/>
            <a:ext cx="8495071" cy="8229600"/>
          </a:xfrm>
          <a:custGeom>
            <a:avLst/>
            <a:gdLst/>
            <a:ahLst/>
            <a:cxnLst/>
            <a:rect r="r" b="b" t="t" l="l"/>
            <a:pathLst>
              <a:path h="8229600" w="8495071">
                <a:moveTo>
                  <a:pt x="0" y="0"/>
                </a:moveTo>
                <a:lnTo>
                  <a:pt x="8495071" y="0"/>
                </a:lnTo>
                <a:lnTo>
                  <a:pt x="8495071" y="8229600"/>
                </a:lnTo>
                <a:lnTo>
                  <a:pt x="0" y="8229600"/>
                </a:lnTo>
                <a:lnTo>
                  <a:pt x="0" y="0"/>
                </a:lnTo>
                <a:close/>
              </a:path>
            </a:pathLst>
          </a:custGeom>
          <a:blipFill>
            <a:blip r:embed="rId4"/>
            <a:stretch>
              <a:fillRect l="0" t="0" r="0" b="0"/>
            </a:stretch>
          </a:blipFill>
        </p:spPr>
      </p:sp>
      <p:sp>
        <p:nvSpPr>
          <p:cNvPr name="Freeform 9" id="9"/>
          <p:cNvSpPr/>
          <p:nvPr/>
        </p:nvSpPr>
        <p:spPr>
          <a:xfrm flipH="false" flipV="false" rot="0">
            <a:off x="-6697241" y="-5530557"/>
            <a:ext cx="9300947" cy="9300947"/>
          </a:xfrm>
          <a:custGeom>
            <a:avLst/>
            <a:gdLst/>
            <a:ahLst/>
            <a:cxnLst/>
            <a:rect r="r" b="b" t="t" l="l"/>
            <a:pathLst>
              <a:path h="9300947" w="9300947">
                <a:moveTo>
                  <a:pt x="0" y="0"/>
                </a:moveTo>
                <a:lnTo>
                  <a:pt x="9300947" y="0"/>
                </a:lnTo>
                <a:lnTo>
                  <a:pt x="9300947" y="9300947"/>
                </a:lnTo>
                <a:lnTo>
                  <a:pt x="0" y="9300947"/>
                </a:lnTo>
                <a:lnTo>
                  <a:pt x="0" y="0"/>
                </a:lnTo>
                <a:close/>
              </a:path>
            </a:pathLst>
          </a:custGeom>
          <a:blipFill>
            <a:blip r:embed="rId5"/>
            <a:stretch>
              <a:fillRect l="0" t="0" r="0" b="0"/>
            </a:stretch>
          </a:blipFill>
        </p:spPr>
      </p:sp>
      <p:sp>
        <p:nvSpPr>
          <p:cNvPr name="Freeform 10" id="10"/>
          <p:cNvSpPr/>
          <p:nvPr/>
        </p:nvSpPr>
        <p:spPr>
          <a:xfrm flipH="false" flipV="false" rot="0">
            <a:off x="6826164" y="4485891"/>
            <a:ext cx="1093074" cy="1060282"/>
          </a:xfrm>
          <a:custGeom>
            <a:avLst/>
            <a:gdLst/>
            <a:ahLst/>
            <a:cxnLst/>
            <a:rect r="r" b="b" t="t" l="l"/>
            <a:pathLst>
              <a:path h="1060282" w="1093074">
                <a:moveTo>
                  <a:pt x="0" y="0"/>
                </a:moveTo>
                <a:lnTo>
                  <a:pt x="1093074" y="0"/>
                </a:lnTo>
                <a:lnTo>
                  <a:pt x="1093074" y="1060282"/>
                </a:lnTo>
                <a:lnTo>
                  <a:pt x="0" y="10602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6868378" y="6089098"/>
            <a:ext cx="1008646" cy="1260807"/>
          </a:xfrm>
          <a:custGeom>
            <a:avLst/>
            <a:gdLst/>
            <a:ahLst/>
            <a:cxnLst/>
            <a:rect r="r" b="b" t="t" l="l"/>
            <a:pathLst>
              <a:path h="1260807" w="1008646">
                <a:moveTo>
                  <a:pt x="0" y="0"/>
                </a:moveTo>
                <a:lnTo>
                  <a:pt x="1008646" y="0"/>
                </a:lnTo>
                <a:lnTo>
                  <a:pt x="1008646" y="1260808"/>
                </a:lnTo>
                <a:lnTo>
                  <a:pt x="0" y="12608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6868378" y="7719275"/>
            <a:ext cx="1008646" cy="1136502"/>
          </a:xfrm>
          <a:custGeom>
            <a:avLst/>
            <a:gdLst/>
            <a:ahLst/>
            <a:cxnLst/>
            <a:rect r="r" b="b" t="t" l="l"/>
            <a:pathLst>
              <a:path h="1136502" w="1008646">
                <a:moveTo>
                  <a:pt x="0" y="0"/>
                </a:moveTo>
                <a:lnTo>
                  <a:pt x="1008646" y="0"/>
                </a:lnTo>
                <a:lnTo>
                  <a:pt x="1008646" y="1136503"/>
                </a:lnTo>
                <a:lnTo>
                  <a:pt x="0" y="1136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1028700" y="2331034"/>
            <a:ext cx="9334857" cy="1044242"/>
          </a:xfrm>
          <a:prstGeom prst="rect">
            <a:avLst/>
          </a:prstGeom>
        </p:spPr>
        <p:txBody>
          <a:bodyPr anchor="t" rtlCol="false" tIns="0" lIns="0" bIns="0" rIns="0">
            <a:spAutoFit/>
          </a:bodyPr>
          <a:lstStyle/>
          <a:p>
            <a:pPr algn="l" marL="0" indent="0" lvl="0">
              <a:lnSpc>
                <a:spcPts val="7220"/>
              </a:lnSpc>
            </a:pPr>
            <a:r>
              <a:rPr lang="en-US" sz="6118">
                <a:solidFill>
                  <a:srgbClr val="FFFFFF"/>
                </a:solidFill>
                <a:latin typeface="Times New Roman"/>
                <a:ea typeface="Times New Roman"/>
                <a:cs typeface="Times New Roman"/>
                <a:sym typeface="Times New Roman"/>
              </a:rPr>
              <a:t>Objectifs du Projet</a:t>
            </a:r>
          </a:p>
        </p:txBody>
      </p:sp>
      <p:sp>
        <p:nvSpPr>
          <p:cNvPr name="TextBox 14" id="14"/>
          <p:cNvSpPr txBox="true"/>
          <p:nvPr/>
        </p:nvSpPr>
        <p:spPr>
          <a:xfrm rot="0">
            <a:off x="8235077" y="4677822"/>
            <a:ext cx="4670322" cy="647222"/>
          </a:xfrm>
          <a:prstGeom prst="rect">
            <a:avLst/>
          </a:prstGeom>
        </p:spPr>
        <p:txBody>
          <a:bodyPr anchor="t" rtlCol="false" tIns="0" lIns="0" bIns="0" rIns="0">
            <a:spAutoFit/>
          </a:bodyPr>
          <a:lstStyle/>
          <a:p>
            <a:pPr algn="l">
              <a:lnSpc>
                <a:spcPts val="2651"/>
              </a:lnSpc>
              <a:spcBef>
                <a:spcPct val="0"/>
              </a:spcBef>
            </a:pPr>
            <a:r>
              <a:rPr lang="en-US" b="true" sz="1893">
                <a:solidFill>
                  <a:srgbClr val="FF66C4"/>
                </a:solidFill>
                <a:latin typeface="IBM Plex Mono Bold"/>
                <a:ea typeface="IBM Plex Mono Bold"/>
                <a:cs typeface="IBM Plex Mono Bold"/>
                <a:sym typeface="IBM Plex Mono Bold"/>
              </a:rPr>
              <a:t>Automatiser la gestion des expositions et des risques.</a:t>
            </a:r>
          </a:p>
        </p:txBody>
      </p:sp>
      <p:sp>
        <p:nvSpPr>
          <p:cNvPr name="TextBox 15" id="15"/>
          <p:cNvSpPr txBox="true"/>
          <p:nvPr/>
        </p:nvSpPr>
        <p:spPr>
          <a:xfrm rot="0">
            <a:off x="8235077" y="6381603"/>
            <a:ext cx="3999558" cy="647222"/>
          </a:xfrm>
          <a:prstGeom prst="rect">
            <a:avLst/>
          </a:prstGeom>
        </p:spPr>
        <p:txBody>
          <a:bodyPr anchor="t" rtlCol="false" tIns="0" lIns="0" bIns="0" rIns="0">
            <a:spAutoFit/>
          </a:bodyPr>
          <a:lstStyle/>
          <a:p>
            <a:pPr algn="l">
              <a:lnSpc>
                <a:spcPts val="2651"/>
              </a:lnSpc>
              <a:spcBef>
                <a:spcPct val="0"/>
              </a:spcBef>
            </a:pPr>
            <a:r>
              <a:rPr lang="en-US" b="true" sz="1893">
                <a:solidFill>
                  <a:srgbClr val="FF66C4"/>
                </a:solidFill>
                <a:latin typeface="IBM Plex Mono Bold"/>
                <a:ea typeface="IBM Plex Mono Bold"/>
                <a:cs typeface="IBM Plex Mono Bold"/>
                <a:sym typeface="IBM Plex Mono Bold"/>
              </a:rPr>
              <a:t>Garantir une gestion transparente et sécurisée.</a:t>
            </a:r>
          </a:p>
        </p:txBody>
      </p:sp>
      <p:sp>
        <p:nvSpPr>
          <p:cNvPr name="TextBox 16" id="16"/>
          <p:cNvSpPr txBox="true"/>
          <p:nvPr/>
        </p:nvSpPr>
        <p:spPr>
          <a:xfrm rot="0">
            <a:off x="8235077" y="8086100"/>
            <a:ext cx="5730062" cy="980597"/>
          </a:xfrm>
          <a:prstGeom prst="rect">
            <a:avLst/>
          </a:prstGeom>
        </p:spPr>
        <p:txBody>
          <a:bodyPr anchor="t" rtlCol="false" tIns="0" lIns="0" bIns="0" rIns="0">
            <a:spAutoFit/>
          </a:bodyPr>
          <a:lstStyle/>
          <a:p>
            <a:pPr algn="l">
              <a:lnSpc>
                <a:spcPts val="2651"/>
              </a:lnSpc>
            </a:pPr>
            <a:r>
              <a:rPr lang="en-US" sz="1893" b="true">
                <a:solidFill>
                  <a:srgbClr val="FF66C4"/>
                </a:solidFill>
                <a:latin typeface="IBM Plex Mono Bold"/>
                <a:ea typeface="IBM Plex Mono Bold"/>
                <a:cs typeface="IBM Plex Mono Bold"/>
                <a:sym typeface="IBM Plex Mono Bold"/>
              </a:rPr>
              <a:t>Remplacer les processus manuels par des solutions</a:t>
            </a:r>
            <a:r>
              <a:rPr lang="en-US" sz="1893" b="true">
                <a:solidFill>
                  <a:srgbClr val="FF66C4"/>
                </a:solidFill>
                <a:latin typeface="IBM Plex Mono Bold"/>
                <a:ea typeface="IBM Plex Mono Bold"/>
                <a:cs typeface="IBM Plex Mono Bold"/>
                <a:sym typeface="IBM Plex Mono Bold"/>
              </a:rPr>
              <a:t> décentralisées.</a:t>
            </a:r>
          </a:p>
          <a:p>
            <a:pPr algn="l">
              <a:lnSpc>
                <a:spcPts val="2651"/>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172">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6678471" y="647617"/>
            <a:ext cx="8080878" cy="3801273"/>
            <a:chOff x="0" y="0"/>
            <a:chExt cx="1727878" cy="812800"/>
          </a:xfrm>
        </p:grpSpPr>
        <p:sp>
          <p:nvSpPr>
            <p:cNvPr name="Freeform 3" id="3"/>
            <p:cNvSpPr/>
            <p:nvPr/>
          </p:nvSpPr>
          <p:spPr>
            <a:xfrm flipH="false" flipV="false" rot="0">
              <a:off x="0" y="0"/>
              <a:ext cx="1727878" cy="812800"/>
            </a:xfrm>
            <a:custGeom>
              <a:avLst/>
              <a:gdLst/>
              <a:ahLst/>
              <a:cxnLst/>
              <a:rect r="r" b="b" t="t" l="l"/>
              <a:pathLst>
                <a:path h="812800" w="1727878">
                  <a:moveTo>
                    <a:pt x="1489753" y="0"/>
                  </a:moveTo>
                  <a:lnTo>
                    <a:pt x="1727878" y="238125"/>
                  </a:lnTo>
                  <a:lnTo>
                    <a:pt x="1727878" y="574675"/>
                  </a:lnTo>
                  <a:lnTo>
                    <a:pt x="1489753" y="812800"/>
                  </a:lnTo>
                  <a:lnTo>
                    <a:pt x="238125" y="812800"/>
                  </a:lnTo>
                  <a:lnTo>
                    <a:pt x="0" y="574675"/>
                  </a:lnTo>
                  <a:lnTo>
                    <a:pt x="0" y="238125"/>
                  </a:lnTo>
                  <a:lnTo>
                    <a:pt x="238125" y="0"/>
                  </a:lnTo>
                  <a:lnTo>
                    <a:pt x="1489753" y="0"/>
                  </a:lnTo>
                  <a:close/>
                </a:path>
              </a:pathLst>
            </a:custGeom>
            <a:blipFill>
              <a:blip r:embed="rId2"/>
              <a:stretch>
                <a:fillRect l="0" t="-488" r="0" b="-488"/>
              </a:stretch>
            </a:blipFill>
            <a:ln w="38100" cap="sq">
              <a:solidFill>
                <a:srgbClr val="FFFFFF"/>
              </a:solidFill>
              <a:prstDash val="solid"/>
              <a:miter/>
            </a:ln>
          </p:spPr>
        </p:sp>
      </p:grpSp>
      <p:grpSp>
        <p:nvGrpSpPr>
          <p:cNvPr name="Group 4" id="4"/>
          <p:cNvGrpSpPr>
            <a:grpSpLocks noChangeAspect="true"/>
          </p:cNvGrpSpPr>
          <p:nvPr/>
        </p:nvGrpSpPr>
        <p:grpSpPr>
          <a:xfrm rot="0">
            <a:off x="12640113" y="-1285342"/>
            <a:ext cx="8168154" cy="7667190"/>
            <a:chOff x="0" y="0"/>
            <a:chExt cx="6791960" cy="6375400"/>
          </a:xfrm>
        </p:grpSpPr>
        <p:sp>
          <p:nvSpPr>
            <p:cNvPr name="Freeform 5" id="5"/>
            <p:cNvSpPr/>
            <p:nvPr/>
          </p:nvSpPr>
          <p:spPr>
            <a:xfrm flipH="false" flipV="false" rot="0">
              <a:off x="12700" y="12700"/>
              <a:ext cx="6767830" cy="6350000"/>
            </a:xfrm>
            <a:custGeom>
              <a:avLst/>
              <a:gdLst/>
              <a:ahLst/>
              <a:cxnLst/>
              <a:rect r="r" b="b" t="t" l="l"/>
              <a:pathLst>
                <a:path h="6350000" w="6767830">
                  <a:moveTo>
                    <a:pt x="6000750" y="4484370"/>
                  </a:moveTo>
                  <a:lnTo>
                    <a:pt x="5986780" y="4484370"/>
                  </a:lnTo>
                  <a:lnTo>
                    <a:pt x="6002020" y="4499610"/>
                  </a:lnTo>
                  <a:lnTo>
                    <a:pt x="6002020" y="5584190"/>
                  </a:lnTo>
                  <a:lnTo>
                    <a:pt x="5234940" y="6350000"/>
                  </a:lnTo>
                  <a:lnTo>
                    <a:pt x="4150360" y="6350000"/>
                  </a:lnTo>
                  <a:lnTo>
                    <a:pt x="3383280" y="5582920"/>
                  </a:lnTo>
                  <a:lnTo>
                    <a:pt x="2616200" y="6350000"/>
                  </a:lnTo>
                  <a:lnTo>
                    <a:pt x="1531620" y="6350000"/>
                  </a:lnTo>
                  <a:lnTo>
                    <a:pt x="764540" y="5582920"/>
                  </a:lnTo>
                  <a:lnTo>
                    <a:pt x="764540" y="4498340"/>
                  </a:lnTo>
                  <a:lnTo>
                    <a:pt x="779780" y="4483100"/>
                  </a:lnTo>
                  <a:lnTo>
                    <a:pt x="765810" y="4483100"/>
                  </a:lnTo>
                  <a:lnTo>
                    <a:pt x="0" y="3717290"/>
                  </a:lnTo>
                  <a:lnTo>
                    <a:pt x="0" y="2632710"/>
                  </a:lnTo>
                  <a:lnTo>
                    <a:pt x="767080" y="1865630"/>
                  </a:lnTo>
                  <a:lnTo>
                    <a:pt x="781050" y="1865630"/>
                  </a:lnTo>
                  <a:lnTo>
                    <a:pt x="765810" y="1850390"/>
                  </a:lnTo>
                  <a:lnTo>
                    <a:pt x="765810" y="767080"/>
                  </a:lnTo>
                  <a:lnTo>
                    <a:pt x="1532890" y="0"/>
                  </a:lnTo>
                  <a:lnTo>
                    <a:pt x="2616200" y="0"/>
                  </a:lnTo>
                  <a:lnTo>
                    <a:pt x="3383280" y="767080"/>
                  </a:lnTo>
                  <a:lnTo>
                    <a:pt x="4150360" y="0"/>
                  </a:lnTo>
                  <a:lnTo>
                    <a:pt x="5234940" y="0"/>
                  </a:lnTo>
                  <a:lnTo>
                    <a:pt x="6002020" y="767080"/>
                  </a:lnTo>
                  <a:lnTo>
                    <a:pt x="6002020" y="1851660"/>
                  </a:lnTo>
                  <a:lnTo>
                    <a:pt x="5986780" y="1866900"/>
                  </a:lnTo>
                  <a:lnTo>
                    <a:pt x="6000750" y="1866900"/>
                  </a:lnTo>
                  <a:lnTo>
                    <a:pt x="6767830" y="2633980"/>
                  </a:lnTo>
                  <a:lnTo>
                    <a:pt x="6767830" y="3718560"/>
                  </a:lnTo>
                  <a:lnTo>
                    <a:pt x="6000750" y="4484370"/>
                  </a:lnTo>
                  <a:close/>
                </a:path>
              </a:pathLst>
            </a:custGeom>
            <a:blipFill>
              <a:blip r:embed="rId3"/>
              <a:stretch>
                <a:fillRect l="-20413" t="0" r="-20413" b="0"/>
              </a:stretch>
            </a:blipFill>
          </p:spPr>
        </p:sp>
        <p:sp>
          <p:nvSpPr>
            <p:cNvPr name="Freeform 6" id="6"/>
            <p:cNvSpPr/>
            <p:nvPr/>
          </p:nvSpPr>
          <p:spPr>
            <a:xfrm flipH="false" flipV="false" rot="0">
              <a:off x="0" y="0"/>
              <a:ext cx="6794500" cy="6375400"/>
            </a:xfrm>
            <a:custGeom>
              <a:avLst/>
              <a:gdLst/>
              <a:ahLst/>
              <a:cxnLst/>
              <a:rect r="r" b="b" t="t" l="l"/>
              <a:pathLst>
                <a:path h="6375400" w="6794500">
                  <a:moveTo>
                    <a:pt x="5252720" y="6375400"/>
                  </a:moveTo>
                  <a:lnTo>
                    <a:pt x="4157980" y="6375400"/>
                  </a:lnTo>
                  <a:lnTo>
                    <a:pt x="3395980" y="5613400"/>
                  </a:lnTo>
                  <a:lnTo>
                    <a:pt x="2633980" y="6375400"/>
                  </a:lnTo>
                  <a:lnTo>
                    <a:pt x="1539240" y="6375400"/>
                  </a:lnTo>
                  <a:lnTo>
                    <a:pt x="764540" y="5600700"/>
                  </a:lnTo>
                  <a:lnTo>
                    <a:pt x="764540" y="4505960"/>
                  </a:lnTo>
                  <a:lnTo>
                    <a:pt x="767080" y="4503420"/>
                  </a:lnTo>
                  <a:lnTo>
                    <a:pt x="0" y="3735070"/>
                  </a:lnTo>
                  <a:lnTo>
                    <a:pt x="0" y="2640330"/>
                  </a:lnTo>
                  <a:lnTo>
                    <a:pt x="768350" y="1871980"/>
                  </a:lnTo>
                  <a:lnTo>
                    <a:pt x="765810" y="1869440"/>
                  </a:lnTo>
                  <a:lnTo>
                    <a:pt x="765810" y="774700"/>
                  </a:lnTo>
                  <a:lnTo>
                    <a:pt x="1540510" y="0"/>
                  </a:lnTo>
                  <a:lnTo>
                    <a:pt x="2635250" y="0"/>
                  </a:lnTo>
                  <a:lnTo>
                    <a:pt x="3397250" y="762000"/>
                  </a:lnTo>
                  <a:lnTo>
                    <a:pt x="4159250" y="0"/>
                  </a:lnTo>
                  <a:lnTo>
                    <a:pt x="5253990" y="0"/>
                  </a:lnTo>
                  <a:lnTo>
                    <a:pt x="6028690" y="774700"/>
                  </a:lnTo>
                  <a:lnTo>
                    <a:pt x="6028690" y="1869440"/>
                  </a:lnTo>
                  <a:lnTo>
                    <a:pt x="6026150" y="1871980"/>
                  </a:lnTo>
                  <a:lnTo>
                    <a:pt x="6794500" y="2640330"/>
                  </a:lnTo>
                  <a:lnTo>
                    <a:pt x="6794500" y="3735070"/>
                  </a:lnTo>
                  <a:lnTo>
                    <a:pt x="6026150" y="4503420"/>
                  </a:lnTo>
                  <a:lnTo>
                    <a:pt x="6028690" y="4505960"/>
                  </a:lnTo>
                  <a:lnTo>
                    <a:pt x="6028690" y="5600700"/>
                  </a:lnTo>
                  <a:lnTo>
                    <a:pt x="5252720" y="6375400"/>
                  </a:lnTo>
                  <a:close/>
                  <a:moveTo>
                    <a:pt x="4168140" y="6350000"/>
                  </a:moveTo>
                  <a:lnTo>
                    <a:pt x="5242560" y="6350000"/>
                  </a:lnTo>
                  <a:lnTo>
                    <a:pt x="6002020" y="5590540"/>
                  </a:lnTo>
                  <a:lnTo>
                    <a:pt x="6002020" y="4516120"/>
                  </a:lnTo>
                  <a:lnTo>
                    <a:pt x="5969000" y="4483100"/>
                  </a:lnTo>
                  <a:lnTo>
                    <a:pt x="6008370" y="4483100"/>
                  </a:lnTo>
                  <a:lnTo>
                    <a:pt x="6767830" y="3723640"/>
                  </a:lnTo>
                  <a:lnTo>
                    <a:pt x="6767830" y="2649220"/>
                  </a:lnTo>
                  <a:lnTo>
                    <a:pt x="6008370" y="1889760"/>
                  </a:lnTo>
                  <a:lnTo>
                    <a:pt x="5969000" y="1889760"/>
                  </a:lnTo>
                  <a:lnTo>
                    <a:pt x="6002020" y="1856740"/>
                  </a:lnTo>
                  <a:lnTo>
                    <a:pt x="6002020" y="784860"/>
                  </a:lnTo>
                  <a:lnTo>
                    <a:pt x="5242560" y="25400"/>
                  </a:lnTo>
                  <a:lnTo>
                    <a:pt x="4168140" y="25400"/>
                  </a:lnTo>
                  <a:lnTo>
                    <a:pt x="3395980" y="797560"/>
                  </a:lnTo>
                  <a:lnTo>
                    <a:pt x="2623820" y="25400"/>
                  </a:lnTo>
                  <a:lnTo>
                    <a:pt x="1549400" y="25400"/>
                  </a:lnTo>
                  <a:lnTo>
                    <a:pt x="791210" y="784860"/>
                  </a:lnTo>
                  <a:lnTo>
                    <a:pt x="791210" y="1859280"/>
                  </a:lnTo>
                  <a:lnTo>
                    <a:pt x="824230" y="1892300"/>
                  </a:lnTo>
                  <a:lnTo>
                    <a:pt x="784860" y="1892300"/>
                  </a:lnTo>
                  <a:lnTo>
                    <a:pt x="25400" y="2650490"/>
                  </a:lnTo>
                  <a:lnTo>
                    <a:pt x="25400" y="3724910"/>
                  </a:lnTo>
                  <a:lnTo>
                    <a:pt x="784860" y="4484370"/>
                  </a:lnTo>
                  <a:lnTo>
                    <a:pt x="824230" y="4484370"/>
                  </a:lnTo>
                  <a:lnTo>
                    <a:pt x="791210" y="4517390"/>
                  </a:lnTo>
                  <a:lnTo>
                    <a:pt x="791210" y="5591810"/>
                  </a:lnTo>
                  <a:lnTo>
                    <a:pt x="1550670" y="6351270"/>
                  </a:lnTo>
                  <a:lnTo>
                    <a:pt x="2625090" y="6351270"/>
                  </a:lnTo>
                  <a:lnTo>
                    <a:pt x="3397250" y="5579110"/>
                  </a:lnTo>
                  <a:lnTo>
                    <a:pt x="4168140" y="6350000"/>
                  </a:lnTo>
                  <a:close/>
                </a:path>
              </a:pathLst>
            </a:custGeom>
            <a:solidFill>
              <a:srgbClr val="FFFFFF"/>
            </a:solidFill>
          </p:spPr>
        </p:sp>
      </p:grpSp>
      <p:sp>
        <p:nvSpPr>
          <p:cNvPr name="Freeform 7" id="7"/>
          <p:cNvSpPr/>
          <p:nvPr/>
        </p:nvSpPr>
        <p:spPr>
          <a:xfrm flipH="false" flipV="false" rot="0">
            <a:off x="13677936" y="6555269"/>
            <a:ext cx="8495071" cy="8229600"/>
          </a:xfrm>
          <a:custGeom>
            <a:avLst/>
            <a:gdLst/>
            <a:ahLst/>
            <a:cxnLst/>
            <a:rect r="r" b="b" t="t" l="l"/>
            <a:pathLst>
              <a:path h="8229600" w="8495071">
                <a:moveTo>
                  <a:pt x="0" y="0"/>
                </a:moveTo>
                <a:lnTo>
                  <a:pt x="8495071" y="0"/>
                </a:lnTo>
                <a:lnTo>
                  <a:pt x="8495071" y="8229600"/>
                </a:lnTo>
                <a:lnTo>
                  <a:pt x="0" y="8229600"/>
                </a:lnTo>
                <a:lnTo>
                  <a:pt x="0" y="0"/>
                </a:lnTo>
                <a:close/>
              </a:path>
            </a:pathLst>
          </a:custGeom>
          <a:blipFill>
            <a:blip r:embed="rId4"/>
            <a:stretch>
              <a:fillRect l="0" t="0" r="0" b="0"/>
            </a:stretch>
          </a:blipFill>
        </p:spPr>
      </p:sp>
      <p:sp>
        <p:nvSpPr>
          <p:cNvPr name="Freeform 8" id="8"/>
          <p:cNvSpPr/>
          <p:nvPr/>
        </p:nvSpPr>
        <p:spPr>
          <a:xfrm flipH="false" flipV="false" rot="0">
            <a:off x="-6697241" y="-5530557"/>
            <a:ext cx="9300947" cy="9300947"/>
          </a:xfrm>
          <a:custGeom>
            <a:avLst/>
            <a:gdLst/>
            <a:ahLst/>
            <a:cxnLst/>
            <a:rect r="r" b="b" t="t" l="l"/>
            <a:pathLst>
              <a:path h="9300947" w="9300947">
                <a:moveTo>
                  <a:pt x="0" y="0"/>
                </a:moveTo>
                <a:lnTo>
                  <a:pt x="9300947" y="0"/>
                </a:lnTo>
                <a:lnTo>
                  <a:pt x="9300947" y="9300947"/>
                </a:lnTo>
                <a:lnTo>
                  <a:pt x="0" y="9300947"/>
                </a:lnTo>
                <a:lnTo>
                  <a:pt x="0" y="0"/>
                </a:lnTo>
                <a:close/>
              </a:path>
            </a:pathLst>
          </a:custGeom>
          <a:blipFill>
            <a:blip r:embed="rId5"/>
            <a:stretch>
              <a:fillRect l="0" t="0" r="0" b="0"/>
            </a:stretch>
          </a:blipFill>
        </p:spPr>
      </p:sp>
      <p:grpSp>
        <p:nvGrpSpPr>
          <p:cNvPr name="Group 9" id="9"/>
          <p:cNvGrpSpPr/>
          <p:nvPr/>
        </p:nvGrpSpPr>
        <p:grpSpPr>
          <a:xfrm rot="0">
            <a:off x="1028700" y="4745699"/>
            <a:ext cx="12246059" cy="2037669"/>
            <a:chOff x="0" y="0"/>
            <a:chExt cx="3225300" cy="536670"/>
          </a:xfrm>
        </p:grpSpPr>
        <p:sp>
          <p:nvSpPr>
            <p:cNvPr name="Freeform 10" id="10"/>
            <p:cNvSpPr/>
            <p:nvPr/>
          </p:nvSpPr>
          <p:spPr>
            <a:xfrm flipH="false" flipV="false" rot="0">
              <a:off x="0" y="0"/>
              <a:ext cx="3225300" cy="536670"/>
            </a:xfrm>
            <a:custGeom>
              <a:avLst/>
              <a:gdLst/>
              <a:ahLst/>
              <a:cxnLst/>
              <a:rect r="r" b="b" t="t" l="l"/>
              <a:pathLst>
                <a:path h="536670" w="3225300">
                  <a:moveTo>
                    <a:pt x="0" y="0"/>
                  </a:moveTo>
                  <a:lnTo>
                    <a:pt x="3225300" y="0"/>
                  </a:lnTo>
                  <a:lnTo>
                    <a:pt x="3225300" y="536670"/>
                  </a:lnTo>
                  <a:lnTo>
                    <a:pt x="0" y="536670"/>
                  </a:lnTo>
                  <a:close/>
                </a:path>
              </a:pathLst>
            </a:custGeom>
            <a:solidFill>
              <a:srgbClr val="000000">
                <a:alpha val="0"/>
              </a:srgbClr>
            </a:solidFill>
            <a:ln w="19050" cap="sq">
              <a:solidFill>
                <a:srgbClr val="FFFFFF"/>
              </a:solidFill>
              <a:prstDash val="solid"/>
              <a:miter/>
            </a:ln>
          </p:spPr>
        </p:sp>
        <p:sp>
          <p:nvSpPr>
            <p:cNvPr name="TextBox 11" id="11"/>
            <p:cNvSpPr txBox="true"/>
            <p:nvPr/>
          </p:nvSpPr>
          <p:spPr>
            <a:xfrm>
              <a:off x="0" y="-47625"/>
              <a:ext cx="3225300" cy="584295"/>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028700" y="7220631"/>
            <a:ext cx="12246059" cy="2037669"/>
            <a:chOff x="0" y="0"/>
            <a:chExt cx="3225300" cy="536670"/>
          </a:xfrm>
        </p:grpSpPr>
        <p:sp>
          <p:nvSpPr>
            <p:cNvPr name="Freeform 13" id="13"/>
            <p:cNvSpPr/>
            <p:nvPr/>
          </p:nvSpPr>
          <p:spPr>
            <a:xfrm flipH="false" flipV="false" rot="0">
              <a:off x="0" y="0"/>
              <a:ext cx="3225300" cy="536670"/>
            </a:xfrm>
            <a:custGeom>
              <a:avLst/>
              <a:gdLst/>
              <a:ahLst/>
              <a:cxnLst/>
              <a:rect r="r" b="b" t="t" l="l"/>
              <a:pathLst>
                <a:path h="536670" w="3225300">
                  <a:moveTo>
                    <a:pt x="0" y="0"/>
                  </a:moveTo>
                  <a:lnTo>
                    <a:pt x="3225300" y="0"/>
                  </a:lnTo>
                  <a:lnTo>
                    <a:pt x="3225300" y="536670"/>
                  </a:lnTo>
                  <a:lnTo>
                    <a:pt x="0" y="536670"/>
                  </a:lnTo>
                  <a:close/>
                </a:path>
              </a:pathLst>
            </a:custGeom>
            <a:solidFill>
              <a:srgbClr val="000000">
                <a:alpha val="0"/>
              </a:srgbClr>
            </a:solidFill>
            <a:ln w="19050" cap="sq">
              <a:solidFill>
                <a:srgbClr val="FFFFFF"/>
              </a:solidFill>
              <a:prstDash val="solid"/>
              <a:miter/>
            </a:ln>
          </p:spPr>
        </p:sp>
        <p:sp>
          <p:nvSpPr>
            <p:cNvPr name="TextBox 14" id="14"/>
            <p:cNvSpPr txBox="true"/>
            <p:nvPr/>
          </p:nvSpPr>
          <p:spPr>
            <a:xfrm>
              <a:off x="0" y="-47625"/>
              <a:ext cx="3225300" cy="584295"/>
            </a:xfrm>
            <a:prstGeom prst="rect">
              <a:avLst/>
            </a:prstGeom>
          </p:spPr>
          <p:txBody>
            <a:bodyPr anchor="ctr" rtlCol="false" tIns="50800" lIns="50800" bIns="50800" rIns="50800"/>
            <a:lstStyle/>
            <a:p>
              <a:pPr algn="ctr">
                <a:lnSpc>
                  <a:spcPts val="3359"/>
                </a:lnSpc>
              </a:pPr>
            </a:p>
          </p:txBody>
        </p:sp>
      </p:grpSp>
      <p:sp>
        <p:nvSpPr>
          <p:cNvPr name="AutoShape 15" id="15"/>
          <p:cNvSpPr/>
          <p:nvPr/>
        </p:nvSpPr>
        <p:spPr>
          <a:xfrm flipV="true">
            <a:off x="3232682" y="4745699"/>
            <a:ext cx="0" cy="2037669"/>
          </a:xfrm>
          <a:prstGeom prst="line">
            <a:avLst/>
          </a:prstGeom>
          <a:ln cap="flat" w="19050">
            <a:solidFill>
              <a:srgbClr val="FFFFFF"/>
            </a:solidFill>
            <a:prstDash val="solid"/>
            <a:headEnd type="none" len="sm" w="sm"/>
            <a:tailEnd type="none" len="sm" w="sm"/>
          </a:ln>
        </p:spPr>
      </p:sp>
      <p:sp>
        <p:nvSpPr>
          <p:cNvPr name="AutoShape 16" id="16"/>
          <p:cNvSpPr/>
          <p:nvPr/>
        </p:nvSpPr>
        <p:spPr>
          <a:xfrm flipV="true">
            <a:off x="3232682" y="7220631"/>
            <a:ext cx="0" cy="2037669"/>
          </a:xfrm>
          <a:prstGeom prst="line">
            <a:avLst/>
          </a:prstGeom>
          <a:ln cap="flat" w="19050">
            <a:solidFill>
              <a:srgbClr val="FFFFFF"/>
            </a:solidFill>
            <a:prstDash val="solid"/>
            <a:headEnd type="none" len="sm" w="sm"/>
            <a:tailEnd type="none" len="sm" w="sm"/>
          </a:ln>
        </p:spPr>
      </p:sp>
      <p:sp>
        <p:nvSpPr>
          <p:cNvPr name="Freeform 17" id="17"/>
          <p:cNvSpPr/>
          <p:nvPr/>
        </p:nvSpPr>
        <p:spPr>
          <a:xfrm flipH="false" flipV="false" rot="0">
            <a:off x="12640113" y="6279444"/>
            <a:ext cx="3831842" cy="3920043"/>
          </a:xfrm>
          <a:custGeom>
            <a:avLst/>
            <a:gdLst/>
            <a:ahLst/>
            <a:cxnLst/>
            <a:rect r="r" b="b" t="t" l="l"/>
            <a:pathLst>
              <a:path h="3920043" w="3831842">
                <a:moveTo>
                  <a:pt x="0" y="0"/>
                </a:moveTo>
                <a:lnTo>
                  <a:pt x="3831842" y="0"/>
                </a:lnTo>
                <a:lnTo>
                  <a:pt x="3831842" y="3920043"/>
                </a:lnTo>
                <a:lnTo>
                  <a:pt x="0" y="3920043"/>
                </a:lnTo>
                <a:lnTo>
                  <a:pt x="0" y="0"/>
                </a:lnTo>
                <a:close/>
              </a:path>
            </a:pathLst>
          </a:custGeom>
          <a:blipFill>
            <a:blip r:embed="rId6"/>
            <a:stretch>
              <a:fillRect l="0" t="0" r="0" b="0"/>
            </a:stretch>
          </a:blipFill>
        </p:spPr>
      </p:sp>
      <p:sp>
        <p:nvSpPr>
          <p:cNvPr name="TextBox 18" id="18"/>
          <p:cNvSpPr txBox="true"/>
          <p:nvPr/>
        </p:nvSpPr>
        <p:spPr>
          <a:xfrm rot="0">
            <a:off x="438201" y="1811748"/>
            <a:ext cx="6240271" cy="1958642"/>
          </a:xfrm>
          <a:prstGeom prst="rect">
            <a:avLst/>
          </a:prstGeom>
        </p:spPr>
        <p:txBody>
          <a:bodyPr anchor="t" rtlCol="false" tIns="0" lIns="0" bIns="0" rIns="0">
            <a:spAutoFit/>
          </a:bodyPr>
          <a:lstStyle/>
          <a:p>
            <a:pPr algn="l" marL="0" indent="0" lvl="0">
              <a:lnSpc>
                <a:spcPts val="7220"/>
              </a:lnSpc>
            </a:pPr>
            <a:r>
              <a:rPr lang="en-US" sz="6118">
                <a:solidFill>
                  <a:srgbClr val="FFFFFF"/>
                </a:solidFill>
                <a:latin typeface="Times New Roman"/>
                <a:ea typeface="Times New Roman"/>
                <a:cs typeface="Times New Roman"/>
                <a:sym typeface="Times New Roman"/>
              </a:rPr>
              <a:t>Implémentation du Smart Contract</a:t>
            </a:r>
          </a:p>
        </p:txBody>
      </p:sp>
      <p:sp>
        <p:nvSpPr>
          <p:cNvPr name="TextBox 19" id="19"/>
          <p:cNvSpPr txBox="true"/>
          <p:nvPr/>
        </p:nvSpPr>
        <p:spPr>
          <a:xfrm rot="0">
            <a:off x="3385082" y="5193280"/>
            <a:ext cx="9719164" cy="1130039"/>
          </a:xfrm>
          <a:prstGeom prst="rect">
            <a:avLst/>
          </a:prstGeom>
        </p:spPr>
        <p:txBody>
          <a:bodyPr anchor="t" rtlCol="false" tIns="0" lIns="0" bIns="0" rIns="0">
            <a:spAutoFit/>
          </a:bodyPr>
          <a:lstStyle/>
          <a:p>
            <a:pPr algn="just">
              <a:lnSpc>
                <a:spcPts val="2289"/>
              </a:lnSpc>
            </a:pPr>
            <a:r>
              <a:rPr lang="en-US" sz="1635" i="true">
                <a:solidFill>
                  <a:srgbClr val="FFFFFF"/>
                </a:solidFill>
                <a:latin typeface="Open Sans Italics"/>
                <a:ea typeface="Open Sans Italics"/>
                <a:cs typeface="Open Sans Italics"/>
                <a:sym typeface="Open Sans Italics"/>
              </a:rPr>
              <a:t>Le smart contract utilise deux structures principales : Contrepartie et EnregistrementTransaction. La structure Contrepartie contient des informations clés sur chaque contrepartie, telles que l’adresse, le score de crédit et la limite d’exposition. EnregistrementTransaction enregistre les transactions entre expéditeur et récepteur, permettant de suivre l’historique et de calculer les risques en temps réel.</a:t>
            </a:r>
          </a:p>
        </p:txBody>
      </p:sp>
      <p:sp>
        <p:nvSpPr>
          <p:cNvPr name="TextBox 20" id="20"/>
          <p:cNvSpPr txBox="true"/>
          <p:nvPr/>
        </p:nvSpPr>
        <p:spPr>
          <a:xfrm rot="0">
            <a:off x="3514963" y="7660159"/>
            <a:ext cx="9459403" cy="1130039"/>
          </a:xfrm>
          <a:prstGeom prst="rect">
            <a:avLst/>
          </a:prstGeom>
        </p:spPr>
        <p:txBody>
          <a:bodyPr anchor="t" rtlCol="false" tIns="0" lIns="0" bIns="0" rIns="0">
            <a:spAutoFit/>
          </a:bodyPr>
          <a:lstStyle/>
          <a:p>
            <a:pPr algn="just">
              <a:lnSpc>
                <a:spcPts val="2289"/>
              </a:lnSpc>
            </a:pPr>
            <a:r>
              <a:rPr lang="en-US" sz="1635" i="true">
                <a:solidFill>
                  <a:srgbClr val="FFFFFF"/>
                </a:solidFill>
                <a:latin typeface="Open Sans Italics"/>
                <a:ea typeface="Open Sans Italics"/>
                <a:cs typeface="Open Sans Italics"/>
                <a:sym typeface="Open Sans Italics"/>
              </a:rPr>
              <a:t>Les fonctionnalités du contrat incluent l'ajout et la réactivation des contreparties, la mise à jour des expositions et garanties, ainsi que le calcul des risques. L’administrateur a la gestion exclusive des contreparties. Le calcul des risques prend en compte l’exposition, la limite d’exposition et le score de crédit pour évaluer les risques en temps réel.</a:t>
            </a:r>
          </a:p>
        </p:txBody>
      </p:sp>
      <p:sp>
        <p:nvSpPr>
          <p:cNvPr name="TextBox 21" id="21"/>
          <p:cNvSpPr txBox="true"/>
          <p:nvPr/>
        </p:nvSpPr>
        <p:spPr>
          <a:xfrm rot="0">
            <a:off x="1255202" y="5331106"/>
            <a:ext cx="1821896" cy="558432"/>
          </a:xfrm>
          <a:prstGeom prst="rect">
            <a:avLst/>
          </a:prstGeom>
        </p:spPr>
        <p:txBody>
          <a:bodyPr anchor="t" rtlCol="false" tIns="0" lIns="0" bIns="0" rIns="0">
            <a:spAutoFit/>
          </a:bodyPr>
          <a:lstStyle/>
          <a:p>
            <a:pPr algn="ctr">
              <a:lnSpc>
                <a:spcPts val="2295"/>
              </a:lnSpc>
              <a:spcBef>
                <a:spcPct val="0"/>
              </a:spcBef>
            </a:pPr>
            <a:r>
              <a:rPr lang="en-US" b="true" sz="1639">
                <a:solidFill>
                  <a:srgbClr val="FFFFFF"/>
                </a:solidFill>
                <a:latin typeface="IBM Plex Mono Bold"/>
                <a:ea typeface="IBM Plex Mono Bold"/>
                <a:cs typeface="IBM Plex Mono Bold"/>
                <a:sym typeface="IBM Plex Mono Bold"/>
              </a:rPr>
              <a:t>Structure des données</a:t>
            </a:r>
          </a:p>
        </p:txBody>
      </p:sp>
      <p:sp>
        <p:nvSpPr>
          <p:cNvPr name="TextBox 22" id="22"/>
          <p:cNvSpPr txBox="true"/>
          <p:nvPr/>
        </p:nvSpPr>
        <p:spPr>
          <a:xfrm rot="0">
            <a:off x="1255202" y="7803087"/>
            <a:ext cx="1821896" cy="558432"/>
          </a:xfrm>
          <a:prstGeom prst="rect">
            <a:avLst/>
          </a:prstGeom>
        </p:spPr>
        <p:txBody>
          <a:bodyPr anchor="t" rtlCol="false" tIns="0" lIns="0" bIns="0" rIns="0">
            <a:spAutoFit/>
          </a:bodyPr>
          <a:lstStyle/>
          <a:p>
            <a:pPr algn="ctr">
              <a:lnSpc>
                <a:spcPts val="2295"/>
              </a:lnSpc>
              <a:spcBef>
                <a:spcPct val="0"/>
              </a:spcBef>
            </a:pPr>
            <a:r>
              <a:rPr lang="en-US" b="true" sz="1639">
                <a:solidFill>
                  <a:srgbClr val="FFFFFF"/>
                </a:solidFill>
                <a:latin typeface="IBM Plex Mono Bold"/>
                <a:ea typeface="IBM Plex Mono Bold"/>
                <a:cs typeface="IBM Plex Mono Bold"/>
                <a:sym typeface="IBM Plex Mono Bold"/>
              </a:rPr>
              <a:t>Fonctionnalités principales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172">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2478840" y="-1642808"/>
            <a:ext cx="11382324" cy="10684230"/>
            <a:chOff x="0" y="0"/>
            <a:chExt cx="6791960" cy="6375400"/>
          </a:xfrm>
        </p:grpSpPr>
        <p:sp>
          <p:nvSpPr>
            <p:cNvPr name="Freeform 3" id="3"/>
            <p:cNvSpPr/>
            <p:nvPr/>
          </p:nvSpPr>
          <p:spPr>
            <a:xfrm flipH="false" flipV="false" rot="0">
              <a:off x="12700" y="12700"/>
              <a:ext cx="6767830" cy="6350000"/>
            </a:xfrm>
            <a:custGeom>
              <a:avLst/>
              <a:gdLst/>
              <a:ahLst/>
              <a:cxnLst/>
              <a:rect r="r" b="b" t="t" l="l"/>
              <a:pathLst>
                <a:path h="6350000" w="6767830">
                  <a:moveTo>
                    <a:pt x="6000750" y="4484370"/>
                  </a:moveTo>
                  <a:lnTo>
                    <a:pt x="5986780" y="4484370"/>
                  </a:lnTo>
                  <a:lnTo>
                    <a:pt x="6002020" y="4499610"/>
                  </a:lnTo>
                  <a:lnTo>
                    <a:pt x="6002020" y="5584190"/>
                  </a:lnTo>
                  <a:lnTo>
                    <a:pt x="5234940" y="6350000"/>
                  </a:lnTo>
                  <a:lnTo>
                    <a:pt x="4150360" y="6350000"/>
                  </a:lnTo>
                  <a:lnTo>
                    <a:pt x="3383280" y="5582920"/>
                  </a:lnTo>
                  <a:lnTo>
                    <a:pt x="2616200" y="6350000"/>
                  </a:lnTo>
                  <a:lnTo>
                    <a:pt x="1531620" y="6350000"/>
                  </a:lnTo>
                  <a:lnTo>
                    <a:pt x="764540" y="5582920"/>
                  </a:lnTo>
                  <a:lnTo>
                    <a:pt x="764540" y="4498340"/>
                  </a:lnTo>
                  <a:lnTo>
                    <a:pt x="779780" y="4483100"/>
                  </a:lnTo>
                  <a:lnTo>
                    <a:pt x="765810" y="4483100"/>
                  </a:lnTo>
                  <a:lnTo>
                    <a:pt x="0" y="3717290"/>
                  </a:lnTo>
                  <a:lnTo>
                    <a:pt x="0" y="2632710"/>
                  </a:lnTo>
                  <a:lnTo>
                    <a:pt x="767080" y="1865630"/>
                  </a:lnTo>
                  <a:lnTo>
                    <a:pt x="781050" y="1865630"/>
                  </a:lnTo>
                  <a:lnTo>
                    <a:pt x="765810" y="1850390"/>
                  </a:lnTo>
                  <a:lnTo>
                    <a:pt x="765810" y="767080"/>
                  </a:lnTo>
                  <a:lnTo>
                    <a:pt x="1532890" y="0"/>
                  </a:lnTo>
                  <a:lnTo>
                    <a:pt x="2616200" y="0"/>
                  </a:lnTo>
                  <a:lnTo>
                    <a:pt x="3383280" y="767080"/>
                  </a:lnTo>
                  <a:lnTo>
                    <a:pt x="4150360" y="0"/>
                  </a:lnTo>
                  <a:lnTo>
                    <a:pt x="5234940" y="0"/>
                  </a:lnTo>
                  <a:lnTo>
                    <a:pt x="6002020" y="767080"/>
                  </a:lnTo>
                  <a:lnTo>
                    <a:pt x="6002020" y="1851660"/>
                  </a:lnTo>
                  <a:lnTo>
                    <a:pt x="5986780" y="1866900"/>
                  </a:lnTo>
                  <a:lnTo>
                    <a:pt x="6000750" y="1866900"/>
                  </a:lnTo>
                  <a:lnTo>
                    <a:pt x="6767830" y="2633980"/>
                  </a:lnTo>
                  <a:lnTo>
                    <a:pt x="6767830" y="3718560"/>
                  </a:lnTo>
                  <a:lnTo>
                    <a:pt x="6000750" y="4484370"/>
                  </a:lnTo>
                  <a:close/>
                </a:path>
              </a:pathLst>
            </a:custGeom>
            <a:blipFill>
              <a:blip r:embed="rId2"/>
              <a:stretch>
                <a:fillRect l="-23878" t="0" r="-23878" b="0"/>
              </a:stretch>
            </a:blipFill>
          </p:spPr>
        </p:sp>
        <p:sp>
          <p:nvSpPr>
            <p:cNvPr name="Freeform 4" id="4"/>
            <p:cNvSpPr/>
            <p:nvPr/>
          </p:nvSpPr>
          <p:spPr>
            <a:xfrm flipH="false" flipV="false" rot="0">
              <a:off x="0" y="0"/>
              <a:ext cx="6794500" cy="6375400"/>
            </a:xfrm>
            <a:custGeom>
              <a:avLst/>
              <a:gdLst/>
              <a:ahLst/>
              <a:cxnLst/>
              <a:rect r="r" b="b" t="t" l="l"/>
              <a:pathLst>
                <a:path h="6375400" w="6794500">
                  <a:moveTo>
                    <a:pt x="5252720" y="6375400"/>
                  </a:moveTo>
                  <a:lnTo>
                    <a:pt x="4157980" y="6375400"/>
                  </a:lnTo>
                  <a:lnTo>
                    <a:pt x="3395980" y="5613400"/>
                  </a:lnTo>
                  <a:lnTo>
                    <a:pt x="2633980" y="6375400"/>
                  </a:lnTo>
                  <a:lnTo>
                    <a:pt x="1539240" y="6375400"/>
                  </a:lnTo>
                  <a:lnTo>
                    <a:pt x="764540" y="5600700"/>
                  </a:lnTo>
                  <a:lnTo>
                    <a:pt x="764540" y="4505960"/>
                  </a:lnTo>
                  <a:lnTo>
                    <a:pt x="767080" y="4503420"/>
                  </a:lnTo>
                  <a:lnTo>
                    <a:pt x="0" y="3735070"/>
                  </a:lnTo>
                  <a:lnTo>
                    <a:pt x="0" y="2640330"/>
                  </a:lnTo>
                  <a:lnTo>
                    <a:pt x="768350" y="1871980"/>
                  </a:lnTo>
                  <a:lnTo>
                    <a:pt x="765810" y="1869440"/>
                  </a:lnTo>
                  <a:lnTo>
                    <a:pt x="765810" y="774700"/>
                  </a:lnTo>
                  <a:lnTo>
                    <a:pt x="1540510" y="0"/>
                  </a:lnTo>
                  <a:lnTo>
                    <a:pt x="2635250" y="0"/>
                  </a:lnTo>
                  <a:lnTo>
                    <a:pt x="3397250" y="762000"/>
                  </a:lnTo>
                  <a:lnTo>
                    <a:pt x="4159250" y="0"/>
                  </a:lnTo>
                  <a:lnTo>
                    <a:pt x="5253990" y="0"/>
                  </a:lnTo>
                  <a:lnTo>
                    <a:pt x="6028690" y="774700"/>
                  </a:lnTo>
                  <a:lnTo>
                    <a:pt x="6028690" y="1869440"/>
                  </a:lnTo>
                  <a:lnTo>
                    <a:pt x="6026150" y="1871980"/>
                  </a:lnTo>
                  <a:lnTo>
                    <a:pt x="6794500" y="2640330"/>
                  </a:lnTo>
                  <a:lnTo>
                    <a:pt x="6794500" y="3735070"/>
                  </a:lnTo>
                  <a:lnTo>
                    <a:pt x="6026150" y="4503420"/>
                  </a:lnTo>
                  <a:lnTo>
                    <a:pt x="6028690" y="4505960"/>
                  </a:lnTo>
                  <a:lnTo>
                    <a:pt x="6028690" y="5600700"/>
                  </a:lnTo>
                  <a:lnTo>
                    <a:pt x="5252720" y="6375400"/>
                  </a:lnTo>
                  <a:close/>
                  <a:moveTo>
                    <a:pt x="4168140" y="6350000"/>
                  </a:moveTo>
                  <a:lnTo>
                    <a:pt x="5242560" y="6350000"/>
                  </a:lnTo>
                  <a:lnTo>
                    <a:pt x="6002020" y="5590540"/>
                  </a:lnTo>
                  <a:lnTo>
                    <a:pt x="6002020" y="4516120"/>
                  </a:lnTo>
                  <a:lnTo>
                    <a:pt x="5969000" y="4483100"/>
                  </a:lnTo>
                  <a:lnTo>
                    <a:pt x="6008370" y="4483100"/>
                  </a:lnTo>
                  <a:lnTo>
                    <a:pt x="6767830" y="3723640"/>
                  </a:lnTo>
                  <a:lnTo>
                    <a:pt x="6767830" y="2649220"/>
                  </a:lnTo>
                  <a:lnTo>
                    <a:pt x="6008370" y="1889760"/>
                  </a:lnTo>
                  <a:lnTo>
                    <a:pt x="5969000" y="1889760"/>
                  </a:lnTo>
                  <a:lnTo>
                    <a:pt x="6002020" y="1856740"/>
                  </a:lnTo>
                  <a:lnTo>
                    <a:pt x="6002020" y="784860"/>
                  </a:lnTo>
                  <a:lnTo>
                    <a:pt x="5242560" y="25400"/>
                  </a:lnTo>
                  <a:lnTo>
                    <a:pt x="4168140" y="25400"/>
                  </a:lnTo>
                  <a:lnTo>
                    <a:pt x="3395980" y="797560"/>
                  </a:lnTo>
                  <a:lnTo>
                    <a:pt x="2623820" y="25400"/>
                  </a:lnTo>
                  <a:lnTo>
                    <a:pt x="1549400" y="25400"/>
                  </a:lnTo>
                  <a:lnTo>
                    <a:pt x="791210" y="784860"/>
                  </a:lnTo>
                  <a:lnTo>
                    <a:pt x="791210" y="1859280"/>
                  </a:lnTo>
                  <a:lnTo>
                    <a:pt x="824230" y="1892300"/>
                  </a:lnTo>
                  <a:lnTo>
                    <a:pt x="784860" y="1892300"/>
                  </a:lnTo>
                  <a:lnTo>
                    <a:pt x="25400" y="2650490"/>
                  </a:lnTo>
                  <a:lnTo>
                    <a:pt x="25400" y="3724910"/>
                  </a:lnTo>
                  <a:lnTo>
                    <a:pt x="784860" y="4484370"/>
                  </a:lnTo>
                  <a:lnTo>
                    <a:pt x="824230" y="4484370"/>
                  </a:lnTo>
                  <a:lnTo>
                    <a:pt x="791210" y="4517390"/>
                  </a:lnTo>
                  <a:lnTo>
                    <a:pt x="791210" y="5591810"/>
                  </a:lnTo>
                  <a:lnTo>
                    <a:pt x="1550670" y="6351270"/>
                  </a:lnTo>
                  <a:lnTo>
                    <a:pt x="2625090" y="6351270"/>
                  </a:lnTo>
                  <a:lnTo>
                    <a:pt x="3397250" y="5579110"/>
                  </a:lnTo>
                  <a:lnTo>
                    <a:pt x="4168140" y="6350000"/>
                  </a:lnTo>
                  <a:close/>
                </a:path>
              </a:pathLst>
            </a:custGeom>
            <a:solidFill>
              <a:srgbClr val="FFFFFF"/>
            </a:solidFill>
          </p:spPr>
        </p:sp>
      </p:grpSp>
      <p:sp>
        <p:nvSpPr>
          <p:cNvPr name="Freeform 5" id="5"/>
          <p:cNvSpPr/>
          <p:nvPr/>
        </p:nvSpPr>
        <p:spPr>
          <a:xfrm flipH="false" flipV="false" rot="0">
            <a:off x="-4247535" y="7535209"/>
            <a:ext cx="8495071" cy="8229600"/>
          </a:xfrm>
          <a:custGeom>
            <a:avLst/>
            <a:gdLst/>
            <a:ahLst/>
            <a:cxnLst/>
            <a:rect r="r" b="b" t="t" l="l"/>
            <a:pathLst>
              <a:path h="8229600" w="8495071">
                <a:moveTo>
                  <a:pt x="0" y="0"/>
                </a:moveTo>
                <a:lnTo>
                  <a:pt x="8495070" y="0"/>
                </a:lnTo>
                <a:lnTo>
                  <a:pt x="8495070" y="8229600"/>
                </a:lnTo>
                <a:lnTo>
                  <a:pt x="0" y="8229600"/>
                </a:lnTo>
                <a:lnTo>
                  <a:pt x="0" y="0"/>
                </a:lnTo>
                <a:close/>
              </a:path>
            </a:pathLst>
          </a:custGeom>
          <a:blipFill>
            <a:blip r:embed="rId3"/>
            <a:stretch>
              <a:fillRect l="0" t="0" r="0" b="0"/>
            </a:stretch>
          </a:blipFill>
        </p:spPr>
      </p:sp>
      <p:sp>
        <p:nvSpPr>
          <p:cNvPr name="Freeform 6" id="6"/>
          <p:cNvSpPr/>
          <p:nvPr/>
        </p:nvSpPr>
        <p:spPr>
          <a:xfrm flipH="false" flipV="false" rot="0">
            <a:off x="-6511104" y="-6004722"/>
            <a:ext cx="9300947" cy="9300947"/>
          </a:xfrm>
          <a:custGeom>
            <a:avLst/>
            <a:gdLst/>
            <a:ahLst/>
            <a:cxnLst/>
            <a:rect r="r" b="b" t="t" l="l"/>
            <a:pathLst>
              <a:path h="9300947" w="9300947">
                <a:moveTo>
                  <a:pt x="0" y="0"/>
                </a:moveTo>
                <a:lnTo>
                  <a:pt x="9300947" y="0"/>
                </a:lnTo>
                <a:lnTo>
                  <a:pt x="9300947" y="9300947"/>
                </a:lnTo>
                <a:lnTo>
                  <a:pt x="0" y="9300947"/>
                </a:lnTo>
                <a:lnTo>
                  <a:pt x="0" y="0"/>
                </a:lnTo>
                <a:close/>
              </a:path>
            </a:pathLst>
          </a:custGeom>
          <a:blipFill>
            <a:blip r:embed="rId4"/>
            <a:stretch>
              <a:fillRect l="0" t="0" r="0" b="0"/>
            </a:stretch>
          </a:blipFill>
        </p:spPr>
      </p:sp>
      <p:grpSp>
        <p:nvGrpSpPr>
          <p:cNvPr name="Group 7" id="7"/>
          <p:cNvGrpSpPr/>
          <p:nvPr/>
        </p:nvGrpSpPr>
        <p:grpSpPr>
          <a:xfrm rot="0">
            <a:off x="508739" y="3381894"/>
            <a:ext cx="3738796" cy="3897923"/>
            <a:chOff x="0" y="0"/>
            <a:chExt cx="698500" cy="728229"/>
          </a:xfrm>
        </p:grpSpPr>
        <p:sp>
          <p:nvSpPr>
            <p:cNvPr name="Freeform 8" id="8"/>
            <p:cNvSpPr/>
            <p:nvPr/>
          </p:nvSpPr>
          <p:spPr>
            <a:xfrm flipH="false" flipV="false" rot="0">
              <a:off x="0" y="0"/>
              <a:ext cx="698500" cy="728229"/>
            </a:xfrm>
            <a:custGeom>
              <a:avLst/>
              <a:gdLst/>
              <a:ahLst/>
              <a:cxnLst/>
              <a:rect r="r" b="b" t="t" l="l"/>
              <a:pathLst>
                <a:path h="728229" w="698500">
                  <a:moveTo>
                    <a:pt x="349250" y="0"/>
                  </a:moveTo>
                  <a:lnTo>
                    <a:pt x="698500" y="203200"/>
                  </a:lnTo>
                  <a:lnTo>
                    <a:pt x="698500" y="525029"/>
                  </a:lnTo>
                  <a:lnTo>
                    <a:pt x="349250" y="728229"/>
                  </a:lnTo>
                  <a:lnTo>
                    <a:pt x="0" y="525029"/>
                  </a:lnTo>
                  <a:lnTo>
                    <a:pt x="0" y="203200"/>
                  </a:lnTo>
                  <a:lnTo>
                    <a:pt x="349250" y="0"/>
                  </a:lnTo>
                  <a:close/>
                </a:path>
              </a:pathLst>
            </a:custGeom>
            <a:solidFill>
              <a:srgbClr val="000000">
                <a:alpha val="0"/>
              </a:srgbClr>
            </a:solidFill>
            <a:ln w="19050" cap="sq">
              <a:solidFill>
                <a:srgbClr val="FFFFFF"/>
              </a:solidFill>
              <a:prstDash val="solid"/>
              <a:miter/>
            </a:ln>
          </p:spPr>
        </p:sp>
        <p:sp>
          <p:nvSpPr>
            <p:cNvPr name="TextBox 9" id="9"/>
            <p:cNvSpPr txBox="true"/>
            <p:nvPr/>
          </p:nvSpPr>
          <p:spPr>
            <a:xfrm>
              <a:off x="0" y="92075"/>
              <a:ext cx="698500" cy="496454"/>
            </a:xfrm>
            <a:prstGeom prst="rect">
              <a:avLst/>
            </a:prstGeom>
          </p:spPr>
          <p:txBody>
            <a:bodyPr anchor="ctr" rtlCol="false" tIns="50800" lIns="50800" bIns="50800" rIns="50800"/>
            <a:lstStyle/>
            <a:p>
              <a:pPr algn="ctr">
                <a:lnSpc>
                  <a:spcPts val="3359"/>
                </a:lnSpc>
              </a:pPr>
            </a:p>
          </p:txBody>
        </p:sp>
      </p:grpSp>
      <p:grpSp>
        <p:nvGrpSpPr>
          <p:cNvPr name="Group 10" id="10"/>
          <p:cNvGrpSpPr/>
          <p:nvPr/>
        </p:nvGrpSpPr>
        <p:grpSpPr>
          <a:xfrm rot="0">
            <a:off x="1807548" y="2993802"/>
            <a:ext cx="1141178" cy="114117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3E9FF"/>
            </a:soli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Freeform 13" id="13"/>
          <p:cNvSpPr/>
          <p:nvPr/>
        </p:nvSpPr>
        <p:spPr>
          <a:xfrm flipH="false" flipV="false" rot="0">
            <a:off x="5009714" y="782874"/>
            <a:ext cx="7142052" cy="8707870"/>
          </a:xfrm>
          <a:custGeom>
            <a:avLst/>
            <a:gdLst/>
            <a:ahLst/>
            <a:cxnLst/>
            <a:rect r="r" b="b" t="t" l="l"/>
            <a:pathLst>
              <a:path h="8707870" w="7142052">
                <a:moveTo>
                  <a:pt x="0" y="0"/>
                </a:moveTo>
                <a:lnTo>
                  <a:pt x="7142052" y="0"/>
                </a:lnTo>
                <a:lnTo>
                  <a:pt x="7142052" y="8707871"/>
                </a:lnTo>
                <a:lnTo>
                  <a:pt x="0" y="8707871"/>
                </a:lnTo>
                <a:lnTo>
                  <a:pt x="0" y="0"/>
                </a:lnTo>
                <a:close/>
              </a:path>
            </a:pathLst>
          </a:custGeom>
          <a:blipFill>
            <a:blip r:embed="rId5"/>
            <a:stretch>
              <a:fillRect l="0" t="0" r="0" b="0"/>
            </a:stretch>
          </a:blipFill>
        </p:spPr>
      </p:sp>
      <p:sp>
        <p:nvSpPr>
          <p:cNvPr name="TextBox 14" id="14"/>
          <p:cNvSpPr txBox="true"/>
          <p:nvPr/>
        </p:nvSpPr>
        <p:spPr>
          <a:xfrm rot="0">
            <a:off x="723491" y="4889840"/>
            <a:ext cx="3309293" cy="917441"/>
          </a:xfrm>
          <a:prstGeom prst="rect">
            <a:avLst/>
          </a:prstGeom>
        </p:spPr>
        <p:txBody>
          <a:bodyPr anchor="t" rtlCol="false" tIns="0" lIns="0" bIns="0" rIns="0">
            <a:spAutoFit/>
          </a:bodyPr>
          <a:lstStyle/>
          <a:p>
            <a:pPr algn="ctr">
              <a:lnSpc>
                <a:spcPts val="2330"/>
              </a:lnSpc>
            </a:pPr>
            <a:r>
              <a:rPr lang="en-US" sz="1664">
                <a:solidFill>
                  <a:srgbClr val="FFFFFF"/>
                </a:solidFill>
                <a:latin typeface="Times New Roman"/>
                <a:ea typeface="Times New Roman"/>
                <a:cs typeface="Times New Roman"/>
                <a:sym typeface="Times New Roman"/>
              </a:rPr>
              <a:t>Structure des données : Contrepartie, EnregistrementTransaction.</a:t>
            </a:r>
          </a:p>
        </p:txBody>
      </p:sp>
      <p:sp>
        <p:nvSpPr>
          <p:cNvPr name="TextBox 15" id="15"/>
          <p:cNvSpPr txBox="true"/>
          <p:nvPr/>
        </p:nvSpPr>
        <p:spPr>
          <a:xfrm rot="0">
            <a:off x="1888448" y="2860452"/>
            <a:ext cx="980055" cy="1234209"/>
          </a:xfrm>
          <a:prstGeom prst="rect">
            <a:avLst/>
          </a:prstGeom>
        </p:spPr>
        <p:txBody>
          <a:bodyPr anchor="t" rtlCol="false" tIns="0" lIns="0" bIns="0" rIns="0">
            <a:spAutoFit/>
          </a:bodyPr>
          <a:lstStyle/>
          <a:p>
            <a:pPr algn="ctr">
              <a:lnSpc>
                <a:spcPts val="10163"/>
              </a:lnSpc>
            </a:pPr>
            <a:r>
              <a:rPr lang="en-US" sz="7259" b="true">
                <a:solidFill>
                  <a:srgbClr val="FF66C4"/>
                </a:solidFill>
                <a:latin typeface="Canva Sans Bold"/>
                <a:ea typeface="Canva Sans Bold"/>
                <a:cs typeface="Canva Sans Bold"/>
                <a:sym typeface="Canva Sans Bold"/>
              </a:rPr>
              <a:t>1</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172">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4247535" y="7535209"/>
            <a:ext cx="8495071" cy="8229600"/>
          </a:xfrm>
          <a:custGeom>
            <a:avLst/>
            <a:gdLst/>
            <a:ahLst/>
            <a:cxnLst/>
            <a:rect r="r" b="b" t="t" l="l"/>
            <a:pathLst>
              <a:path h="8229600" w="8495071">
                <a:moveTo>
                  <a:pt x="0" y="0"/>
                </a:moveTo>
                <a:lnTo>
                  <a:pt x="8495070" y="0"/>
                </a:lnTo>
                <a:lnTo>
                  <a:pt x="8495070"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6511104" y="-6004722"/>
            <a:ext cx="9300947" cy="9300947"/>
          </a:xfrm>
          <a:custGeom>
            <a:avLst/>
            <a:gdLst/>
            <a:ahLst/>
            <a:cxnLst/>
            <a:rect r="r" b="b" t="t" l="l"/>
            <a:pathLst>
              <a:path h="9300947" w="9300947">
                <a:moveTo>
                  <a:pt x="0" y="0"/>
                </a:moveTo>
                <a:lnTo>
                  <a:pt x="9300947" y="0"/>
                </a:lnTo>
                <a:lnTo>
                  <a:pt x="9300947" y="9300947"/>
                </a:lnTo>
                <a:lnTo>
                  <a:pt x="0" y="9300947"/>
                </a:lnTo>
                <a:lnTo>
                  <a:pt x="0" y="0"/>
                </a:lnTo>
                <a:close/>
              </a:path>
            </a:pathLst>
          </a:custGeom>
          <a:blipFill>
            <a:blip r:embed="rId3"/>
            <a:stretch>
              <a:fillRect l="0" t="0" r="0" b="0"/>
            </a:stretch>
          </a:blipFill>
        </p:spPr>
      </p:sp>
      <p:grpSp>
        <p:nvGrpSpPr>
          <p:cNvPr name="Group 4" id="4"/>
          <p:cNvGrpSpPr/>
          <p:nvPr/>
        </p:nvGrpSpPr>
        <p:grpSpPr>
          <a:xfrm rot="0">
            <a:off x="508739" y="3381894"/>
            <a:ext cx="3738796" cy="3897923"/>
            <a:chOff x="0" y="0"/>
            <a:chExt cx="698500" cy="728229"/>
          </a:xfrm>
        </p:grpSpPr>
        <p:sp>
          <p:nvSpPr>
            <p:cNvPr name="Freeform 5" id="5"/>
            <p:cNvSpPr/>
            <p:nvPr/>
          </p:nvSpPr>
          <p:spPr>
            <a:xfrm flipH="false" flipV="false" rot="0">
              <a:off x="0" y="0"/>
              <a:ext cx="698500" cy="728229"/>
            </a:xfrm>
            <a:custGeom>
              <a:avLst/>
              <a:gdLst/>
              <a:ahLst/>
              <a:cxnLst/>
              <a:rect r="r" b="b" t="t" l="l"/>
              <a:pathLst>
                <a:path h="728229" w="698500">
                  <a:moveTo>
                    <a:pt x="349250" y="0"/>
                  </a:moveTo>
                  <a:lnTo>
                    <a:pt x="698500" y="203200"/>
                  </a:lnTo>
                  <a:lnTo>
                    <a:pt x="698500" y="525029"/>
                  </a:lnTo>
                  <a:lnTo>
                    <a:pt x="349250" y="728229"/>
                  </a:lnTo>
                  <a:lnTo>
                    <a:pt x="0" y="525029"/>
                  </a:lnTo>
                  <a:lnTo>
                    <a:pt x="0" y="203200"/>
                  </a:lnTo>
                  <a:lnTo>
                    <a:pt x="349250" y="0"/>
                  </a:lnTo>
                  <a:close/>
                </a:path>
              </a:pathLst>
            </a:custGeom>
            <a:solidFill>
              <a:srgbClr val="000000">
                <a:alpha val="0"/>
              </a:srgbClr>
            </a:solidFill>
            <a:ln w="19050" cap="sq">
              <a:solidFill>
                <a:srgbClr val="FFFFFF"/>
              </a:solidFill>
              <a:prstDash val="solid"/>
              <a:miter/>
            </a:ln>
          </p:spPr>
        </p:sp>
        <p:sp>
          <p:nvSpPr>
            <p:cNvPr name="TextBox 6" id="6"/>
            <p:cNvSpPr txBox="true"/>
            <p:nvPr/>
          </p:nvSpPr>
          <p:spPr>
            <a:xfrm>
              <a:off x="0" y="92075"/>
              <a:ext cx="698500" cy="496454"/>
            </a:xfrm>
            <a:prstGeom prst="rect">
              <a:avLst/>
            </a:prstGeom>
          </p:spPr>
          <p:txBody>
            <a:bodyPr anchor="ctr" rtlCol="false" tIns="50800" lIns="50800" bIns="50800" rIns="50800"/>
            <a:lstStyle/>
            <a:p>
              <a:pPr algn="ctr">
                <a:lnSpc>
                  <a:spcPts val="3359"/>
                </a:lnSpc>
              </a:pPr>
            </a:p>
          </p:txBody>
        </p:sp>
      </p:grpSp>
      <p:grpSp>
        <p:nvGrpSpPr>
          <p:cNvPr name="Group 7" id="7"/>
          <p:cNvGrpSpPr/>
          <p:nvPr/>
        </p:nvGrpSpPr>
        <p:grpSpPr>
          <a:xfrm rot="0">
            <a:off x="1807548" y="2993802"/>
            <a:ext cx="1141178" cy="114117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3E9FF"/>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Freeform 10" id="10"/>
          <p:cNvSpPr/>
          <p:nvPr/>
        </p:nvSpPr>
        <p:spPr>
          <a:xfrm flipH="false" flipV="false" rot="0">
            <a:off x="4590894" y="659856"/>
            <a:ext cx="6041565" cy="3709916"/>
          </a:xfrm>
          <a:custGeom>
            <a:avLst/>
            <a:gdLst/>
            <a:ahLst/>
            <a:cxnLst/>
            <a:rect r="r" b="b" t="t" l="l"/>
            <a:pathLst>
              <a:path h="3709916" w="6041565">
                <a:moveTo>
                  <a:pt x="0" y="0"/>
                </a:moveTo>
                <a:lnTo>
                  <a:pt x="6041565" y="0"/>
                </a:lnTo>
                <a:lnTo>
                  <a:pt x="6041565" y="3709915"/>
                </a:lnTo>
                <a:lnTo>
                  <a:pt x="0" y="3709915"/>
                </a:lnTo>
                <a:lnTo>
                  <a:pt x="0" y="0"/>
                </a:lnTo>
                <a:close/>
              </a:path>
            </a:pathLst>
          </a:custGeom>
          <a:blipFill>
            <a:blip r:embed="rId4"/>
            <a:stretch>
              <a:fillRect l="0" t="-1373" r="0" b="0"/>
            </a:stretch>
          </a:blipFill>
        </p:spPr>
      </p:sp>
      <p:sp>
        <p:nvSpPr>
          <p:cNvPr name="Freeform 11" id="11"/>
          <p:cNvSpPr/>
          <p:nvPr/>
        </p:nvSpPr>
        <p:spPr>
          <a:xfrm flipH="false" flipV="false" rot="0">
            <a:off x="11645808" y="659856"/>
            <a:ext cx="5859852" cy="3709916"/>
          </a:xfrm>
          <a:custGeom>
            <a:avLst/>
            <a:gdLst/>
            <a:ahLst/>
            <a:cxnLst/>
            <a:rect r="r" b="b" t="t" l="l"/>
            <a:pathLst>
              <a:path h="3709916" w="5859852">
                <a:moveTo>
                  <a:pt x="0" y="0"/>
                </a:moveTo>
                <a:lnTo>
                  <a:pt x="5859852" y="0"/>
                </a:lnTo>
                <a:lnTo>
                  <a:pt x="5859852" y="3709915"/>
                </a:lnTo>
                <a:lnTo>
                  <a:pt x="0" y="3709915"/>
                </a:lnTo>
                <a:lnTo>
                  <a:pt x="0" y="0"/>
                </a:lnTo>
                <a:close/>
              </a:path>
            </a:pathLst>
          </a:custGeom>
          <a:blipFill>
            <a:blip r:embed="rId5"/>
            <a:stretch>
              <a:fillRect l="-852" t="0" r="-852" b="0"/>
            </a:stretch>
          </a:blipFill>
        </p:spPr>
      </p:sp>
      <p:sp>
        <p:nvSpPr>
          <p:cNvPr name="TextBox 12" id="12"/>
          <p:cNvSpPr txBox="true"/>
          <p:nvPr/>
        </p:nvSpPr>
        <p:spPr>
          <a:xfrm rot="0">
            <a:off x="723491" y="4344530"/>
            <a:ext cx="3309293" cy="2396120"/>
          </a:xfrm>
          <a:prstGeom prst="rect">
            <a:avLst/>
          </a:prstGeom>
        </p:spPr>
        <p:txBody>
          <a:bodyPr anchor="t" rtlCol="false" tIns="0" lIns="0" bIns="0" rIns="0">
            <a:spAutoFit/>
          </a:bodyPr>
          <a:lstStyle/>
          <a:p>
            <a:pPr algn="ctr">
              <a:lnSpc>
                <a:spcPts val="2330"/>
              </a:lnSpc>
            </a:pPr>
            <a:r>
              <a:rPr lang="en-US" sz="1664">
                <a:solidFill>
                  <a:srgbClr val="FFFFFF"/>
                </a:solidFill>
                <a:latin typeface="Times New Roman"/>
                <a:ea typeface="Times New Roman"/>
                <a:cs typeface="Times New Roman"/>
                <a:sym typeface="Times New Roman"/>
              </a:rPr>
              <a:t>Fonctionnalités principales :</a:t>
            </a:r>
          </a:p>
          <a:p>
            <a:pPr algn="l" marL="718762" indent="-239587" lvl="2">
              <a:lnSpc>
                <a:spcPts val="2330"/>
              </a:lnSpc>
              <a:buFont typeface="Arial"/>
              <a:buChar char="⚬"/>
            </a:pPr>
            <a:r>
              <a:rPr lang="en-US" sz="1664">
                <a:solidFill>
                  <a:srgbClr val="FFFFFF"/>
                </a:solidFill>
                <a:latin typeface="Times New Roman"/>
                <a:ea typeface="Times New Roman"/>
                <a:cs typeface="Times New Roman"/>
                <a:sym typeface="Times New Roman"/>
              </a:rPr>
              <a:t>Ajouter et réactiver des contreparties.</a:t>
            </a:r>
          </a:p>
          <a:p>
            <a:pPr algn="l" marL="718762" indent="-239587" lvl="2">
              <a:lnSpc>
                <a:spcPts val="2330"/>
              </a:lnSpc>
              <a:buFont typeface="Arial"/>
              <a:buChar char="⚬"/>
            </a:pPr>
            <a:r>
              <a:rPr lang="en-US" sz="1664">
                <a:solidFill>
                  <a:srgbClr val="FFFFFF"/>
                </a:solidFill>
                <a:latin typeface="Times New Roman"/>
                <a:ea typeface="Times New Roman"/>
                <a:cs typeface="Times New Roman"/>
                <a:sym typeface="Times New Roman"/>
              </a:rPr>
              <a:t>Mettre à jour les expositions et garanties.</a:t>
            </a:r>
          </a:p>
          <a:p>
            <a:pPr algn="l" marL="718762" indent="-239587" lvl="2">
              <a:lnSpc>
                <a:spcPts val="2330"/>
              </a:lnSpc>
              <a:buFont typeface="Arial"/>
              <a:buChar char="⚬"/>
            </a:pPr>
            <a:r>
              <a:rPr lang="en-US" sz="1664">
                <a:solidFill>
                  <a:srgbClr val="FFFFFF"/>
                </a:solidFill>
                <a:latin typeface="Times New Roman"/>
                <a:ea typeface="Times New Roman"/>
                <a:cs typeface="Times New Roman"/>
                <a:sym typeface="Times New Roman"/>
              </a:rPr>
              <a:t>Calculer les risques en temps réel.</a:t>
            </a:r>
          </a:p>
          <a:p>
            <a:pPr algn="ctr">
              <a:lnSpc>
                <a:spcPts val="2330"/>
              </a:lnSpc>
            </a:pPr>
          </a:p>
        </p:txBody>
      </p:sp>
      <p:sp>
        <p:nvSpPr>
          <p:cNvPr name="TextBox 13" id="13"/>
          <p:cNvSpPr txBox="true"/>
          <p:nvPr/>
        </p:nvSpPr>
        <p:spPr>
          <a:xfrm rot="0">
            <a:off x="1888734" y="2860452"/>
            <a:ext cx="978806" cy="1234209"/>
          </a:xfrm>
          <a:prstGeom prst="rect">
            <a:avLst/>
          </a:prstGeom>
        </p:spPr>
        <p:txBody>
          <a:bodyPr anchor="t" rtlCol="false" tIns="0" lIns="0" bIns="0" rIns="0">
            <a:spAutoFit/>
          </a:bodyPr>
          <a:lstStyle/>
          <a:p>
            <a:pPr algn="ctr">
              <a:lnSpc>
                <a:spcPts val="10163"/>
              </a:lnSpc>
            </a:pPr>
            <a:r>
              <a:rPr lang="en-US" sz="7259" b="true">
                <a:solidFill>
                  <a:srgbClr val="FF66C4"/>
                </a:solidFill>
                <a:latin typeface="Canva Sans Bold"/>
                <a:ea typeface="Canva Sans Bold"/>
                <a:cs typeface="Canva Sans Bold"/>
                <a:sym typeface="Canva Sans Bold"/>
              </a:rPr>
              <a:t>2</a:t>
            </a:r>
          </a:p>
        </p:txBody>
      </p:sp>
      <p:sp>
        <p:nvSpPr>
          <p:cNvPr name="Freeform 14" id="14"/>
          <p:cNvSpPr/>
          <p:nvPr/>
        </p:nvSpPr>
        <p:spPr>
          <a:xfrm flipH="false" flipV="false" rot="0">
            <a:off x="4590894" y="6932462"/>
            <a:ext cx="6041565" cy="2687822"/>
          </a:xfrm>
          <a:custGeom>
            <a:avLst/>
            <a:gdLst/>
            <a:ahLst/>
            <a:cxnLst/>
            <a:rect r="r" b="b" t="t" l="l"/>
            <a:pathLst>
              <a:path h="2687822" w="6041565">
                <a:moveTo>
                  <a:pt x="0" y="0"/>
                </a:moveTo>
                <a:lnTo>
                  <a:pt x="6041565" y="0"/>
                </a:lnTo>
                <a:lnTo>
                  <a:pt x="6041565" y="2687822"/>
                </a:lnTo>
                <a:lnTo>
                  <a:pt x="0" y="2687822"/>
                </a:lnTo>
                <a:lnTo>
                  <a:pt x="0" y="0"/>
                </a:lnTo>
                <a:close/>
              </a:path>
            </a:pathLst>
          </a:custGeom>
          <a:blipFill>
            <a:blip r:embed="rId6"/>
            <a:stretch>
              <a:fillRect l="0" t="-574" r="0" b="-574"/>
            </a:stretch>
          </a:blipFill>
        </p:spPr>
      </p:sp>
      <p:sp>
        <p:nvSpPr>
          <p:cNvPr name="Freeform 15" id="15"/>
          <p:cNvSpPr/>
          <p:nvPr/>
        </p:nvSpPr>
        <p:spPr>
          <a:xfrm flipH="false" flipV="false" rot="0">
            <a:off x="11645808" y="6932462"/>
            <a:ext cx="5979346" cy="2509888"/>
          </a:xfrm>
          <a:custGeom>
            <a:avLst/>
            <a:gdLst/>
            <a:ahLst/>
            <a:cxnLst/>
            <a:rect r="r" b="b" t="t" l="l"/>
            <a:pathLst>
              <a:path h="2509888" w="5979346">
                <a:moveTo>
                  <a:pt x="0" y="0"/>
                </a:moveTo>
                <a:lnTo>
                  <a:pt x="5979346" y="0"/>
                </a:lnTo>
                <a:lnTo>
                  <a:pt x="5979346" y="2509888"/>
                </a:lnTo>
                <a:lnTo>
                  <a:pt x="0" y="2509888"/>
                </a:lnTo>
                <a:lnTo>
                  <a:pt x="0" y="0"/>
                </a:lnTo>
                <a:close/>
              </a:path>
            </a:pathLst>
          </a:custGeom>
          <a:blipFill>
            <a:blip r:embed="rId7"/>
            <a:stretch>
              <a:fillRect l="-2971" t="0" r="-3875" b="-1498"/>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172">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4247535" y="7535209"/>
            <a:ext cx="8495071" cy="8229600"/>
          </a:xfrm>
          <a:custGeom>
            <a:avLst/>
            <a:gdLst/>
            <a:ahLst/>
            <a:cxnLst/>
            <a:rect r="r" b="b" t="t" l="l"/>
            <a:pathLst>
              <a:path h="8229600" w="8495071">
                <a:moveTo>
                  <a:pt x="0" y="0"/>
                </a:moveTo>
                <a:lnTo>
                  <a:pt x="8495070" y="0"/>
                </a:lnTo>
                <a:lnTo>
                  <a:pt x="8495070"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6511104" y="-6004722"/>
            <a:ext cx="9300947" cy="9300947"/>
          </a:xfrm>
          <a:custGeom>
            <a:avLst/>
            <a:gdLst/>
            <a:ahLst/>
            <a:cxnLst/>
            <a:rect r="r" b="b" t="t" l="l"/>
            <a:pathLst>
              <a:path h="9300947" w="9300947">
                <a:moveTo>
                  <a:pt x="0" y="0"/>
                </a:moveTo>
                <a:lnTo>
                  <a:pt x="9300947" y="0"/>
                </a:lnTo>
                <a:lnTo>
                  <a:pt x="9300947" y="9300947"/>
                </a:lnTo>
                <a:lnTo>
                  <a:pt x="0" y="9300947"/>
                </a:lnTo>
                <a:lnTo>
                  <a:pt x="0" y="0"/>
                </a:lnTo>
                <a:close/>
              </a:path>
            </a:pathLst>
          </a:custGeom>
          <a:blipFill>
            <a:blip r:embed="rId3"/>
            <a:stretch>
              <a:fillRect l="0" t="0" r="0" b="0"/>
            </a:stretch>
          </a:blipFill>
        </p:spPr>
      </p:sp>
      <p:grpSp>
        <p:nvGrpSpPr>
          <p:cNvPr name="Group 4" id="4"/>
          <p:cNvGrpSpPr/>
          <p:nvPr/>
        </p:nvGrpSpPr>
        <p:grpSpPr>
          <a:xfrm rot="0">
            <a:off x="508739" y="3381894"/>
            <a:ext cx="3738796" cy="3897923"/>
            <a:chOff x="0" y="0"/>
            <a:chExt cx="698500" cy="728229"/>
          </a:xfrm>
        </p:grpSpPr>
        <p:sp>
          <p:nvSpPr>
            <p:cNvPr name="Freeform 5" id="5"/>
            <p:cNvSpPr/>
            <p:nvPr/>
          </p:nvSpPr>
          <p:spPr>
            <a:xfrm flipH="false" flipV="false" rot="0">
              <a:off x="0" y="0"/>
              <a:ext cx="698500" cy="728229"/>
            </a:xfrm>
            <a:custGeom>
              <a:avLst/>
              <a:gdLst/>
              <a:ahLst/>
              <a:cxnLst/>
              <a:rect r="r" b="b" t="t" l="l"/>
              <a:pathLst>
                <a:path h="728229" w="698500">
                  <a:moveTo>
                    <a:pt x="349250" y="0"/>
                  </a:moveTo>
                  <a:lnTo>
                    <a:pt x="698500" y="203200"/>
                  </a:lnTo>
                  <a:lnTo>
                    <a:pt x="698500" y="525029"/>
                  </a:lnTo>
                  <a:lnTo>
                    <a:pt x="349250" y="728229"/>
                  </a:lnTo>
                  <a:lnTo>
                    <a:pt x="0" y="525029"/>
                  </a:lnTo>
                  <a:lnTo>
                    <a:pt x="0" y="203200"/>
                  </a:lnTo>
                  <a:lnTo>
                    <a:pt x="349250" y="0"/>
                  </a:lnTo>
                  <a:close/>
                </a:path>
              </a:pathLst>
            </a:custGeom>
            <a:solidFill>
              <a:srgbClr val="000000">
                <a:alpha val="0"/>
              </a:srgbClr>
            </a:solidFill>
            <a:ln w="19050" cap="sq">
              <a:solidFill>
                <a:srgbClr val="FFFFFF"/>
              </a:solidFill>
              <a:prstDash val="solid"/>
              <a:miter/>
            </a:ln>
          </p:spPr>
        </p:sp>
        <p:sp>
          <p:nvSpPr>
            <p:cNvPr name="TextBox 6" id="6"/>
            <p:cNvSpPr txBox="true"/>
            <p:nvPr/>
          </p:nvSpPr>
          <p:spPr>
            <a:xfrm>
              <a:off x="0" y="92075"/>
              <a:ext cx="698500" cy="496454"/>
            </a:xfrm>
            <a:prstGeom prst="rect">
              <a:avLst/>
            </a:prstGeom>
          </p:spPr>
          <p:txBody>
            <a:bodyPr anchor="ctr" rtlCol="false" tIns="50800" lIns="50800" bIns="50800" rIns="50800"/>
            <a:lstStyle/>
            <a:p>
              <a:pPr algn="ctr">
                <a:lnSpc>
                  <a:spcPts val="3359"/>
                </a:lnSpc>
              </a:pPr>
            </a:p>
          </p:txBody>
        </p:sp>
      </p:grpSp>
      <p:grpSp>
        <p:nvGrpSpPr>
          <p:cNvPr name="Group 7" id="7"/>
          <p:cNvGrpSpPr/>
          <p:nvPr/>
        </p:nvGrpSpPr>
        <p:grpSpPr>
          <a:xfrm rot="0">
            <a:off x="1807548" y="2993802"/>
            <a:ext cx="1141178" cy="114117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3E9FF"/>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Freeform 10" id="10"/>
          <p:cNvSpPr/>
          <p:nvPr/>
        </p:nvSpPr>
        <p:spPr>
          <a:xfrm flipH="false" flipV="false" rot="0">
            <a:off x="5310724" y="1028700"/>
            <a:ext cx="10368146" cy="2993802"/>
          </a:xfrm>
          <a:custGeom>
            <a:avLst/>
            <a:gdLst/>
            <a:ahLst/>
            <a:cxnLst/>
            <a:rect r="r" b="b" t="t" l="l"/>
            <a:pathLst>
              <a:path h="2993802" w="10368146">
                <a:moveTo>
                  <a:pt x="0" y="0"/>
                </a:moveTo>
                <a:lnTo>
                  <a:pt x="10368146" y="0"/>
                </a:lnTo>
                <a:lnTo>
                  <a:pt x="10368146" y="2993802"/>
                </a:lnTo>
                <a:lnTo>
                  <a:pt x="0" y="2993802"/>
                </a:lnTo>
                <a:lnTo>
                  <a:pt x="0" y="0"/>
                </a:lnTo>
                <a:close/>
              </a:path>
            </a:pathLst>
          </a:custGeom>
          <a:blipFill>
            <a:blip r:embed="rId4"/>
            <a:stretch>
              <a:fillRect l="0" t="0" r="0" b="0"/>
            </a:stretch>
          </a:blipFill>
        </p:spPr>
      </p:sp>
      <p:sp>
        <p:nvSpPr>
          <p:cNvPr name="Freeform 11" id="11"/>
          <p:cNvSpPr/>
          <p:nvPr/>
        </p:nvSpPr>
        <p:spPr>
          <a:xfrm flipH="false" flipV="false" rot="0">
            <a:off x="5310724" y="6274729"/>
            <a:ext cx="10377638" cy="2983571"/>
          </a:xfrm>
          <a:custGeom>
            <a:avLst/>
            <a:gdLst/>
            <a:ahLst/>
            <a:cxnLst/>
            <a:rect r="r" b="b" t="t" l="l"/>
            <a:pathLst>
              <a:path h="2983571" w="10377638">
                <a:moveTo>
                  <a:pt x="0" y="0"/>
                </a:moveTo>
                <a:lnTo>
                  <a:pt x="10377638" y="0"/>
                </a:lnTo>
                <a:lnTo>
                  <a:pt x="10377638" y="2983571"/>
                </a:lnTo>
                <a:lnTo>
                  <a:pt x="0" y="2983571"/>
                </a:lnTo>
                <a:lnTo>
                  <a:pt x="0" y="0"/>
                </a:lnTo>
                <a:close/>
              </a:path>
            </a:pathLst>
          </a:custGeom>
          <a:blipFill>
            <a:blip r:embed="rId5"/>
            <a:stretch>
              <a:fillRect l="0" t="0" r="0" b="0"/>
            </a:stretch>
          </a:blipFill>
        </p:spPr>
      </p:sp>
      <p:sp>
        <p:nvSpPr>
          <p:cNvPr name="TextBox 12" id="12"/>
          <p:cNvSpPr txBox="true"/>
          <p:nvPr/>
        </p:nvSpPr>
        <p:spPr>
          <a:xfrm rot="0">
            <a:off x="723491" y="4344530"/>
            <a:ext cx="3309293" cy="2396120"/>
          </a:xfrm>
          <a:prstGeom prst="rect">
            <a:avLst/>
          </a:prstGeom>
        </p:spPr>
        <p:txBody>
          <a:bodyPr anchor="t" rtlCol="false" tIns="0" lIns="0" bIns="0" rIns="0">
            <a:spAutoFit/>
          </a:bodyPr>
          <a:lstStyle/>
          <a:p>
            <a:pPr algn="ctr">
              <a:lnSpc>
                <a:spcPts val="2330"/>
              </a:lnSpc>
            </a:pPr>
            <a:r>
              <a:rPr lang="en-US" sz="1664">
                <a:solidFill>
                  <a:srgbClr val="FFFFFF"/>
                </a:solidFill>
                <a:latin typeface="Times New Roman"/>
                <a:ea typeface="Times New Roman"/>
                <a:cs typeface="Times New Roman"/>
                <a:sym typeface="Times New Roman"/>
              </a:rPr>
              <a:t>Fonctionnalités principales :</a:t>
            </a:r>
          </a:p>
          <a:p>
            <a:pPr algn="l" marL="718762" indent="-239587" lvl="2">
              <a:lnSpc>
                <a:spcPts val="2330"/>
              </a:lnSpc>
              <a:buFont typeface="Arial"/>
              <a:buChar char="⚬"/>
            </a:pPr>
            <a:r>
              <a:rPr lang="en-US" sz="1664">
                <a:solidFill>
                  <a:srgbClr val="FFFFFF"/>
                </a:solidFill>
                <a:latin typeface="Times New Roman"/>
                <a:ea typeface="Times New Roman"/>
                <a:cs typeface="Times New Roman"/>
                <a:sym typeface="Times New Roman"/>
              </a:rPr>
              <a:t>Ajouter et réactiver des contreparties.</a:t>
            </a:r>
          </a:p>
          <a:p>
            <a:pPr algn="l" marL="718762" indent="-239587" lvl="2">
              <a:lnSpc>
                <a:spcPts val="2330"/>
              </a:lnSpc>
              <a:buFont typeface="Arial"/>
              <a:buChar char="⚬"/>
            </a:pPr>
            <a:r>
              <a:rPr lang="en-US" sz="1664">
                <a:solidFill>
                  <a:srgbClr val="FFFFFF"/>
                </a:solidFill>
                <a:latin typeface="Times New Roman"/>
                <a:ea typeface="Times New Roman"/>
                <a:cs typeface="Times New Roman"/>
                <a:sym typeface="Times New Roman"/>
              </a:rPr>
              <a:t>Mettre à jour les expositions et garanties.</a:t>
            </a:r>
          </a:p>
          <a:p>
            <a:pPr algn="l" marL="718762" indent="-239587" lvl="2">
              <a:lnSpc>
                <a:spcPts val="2330"/>
              </a:lnSpc>
              <a:buFont typeface="Arial"/>
              <a:buChar char="⚬"/>
            </a:pPr>
            <a:r>
              <a:rPr lang="en-US" sz="1664">
                <a:solidFill>
                  <a:srgbClr val="FFFFFF"/>
                </a:solidFill>
                <a:latin typeface="Times New Roman"/>
                <a:ea typeface="Times New Roman"/>
                <a:cs typeface="Times New Roman"/>
                <a:sym typeface="Times New Roman"/>
              </a:rPr>
              <a:t>Calculer les risques en temps réel.</a:t>
            </a:r>
          </a:p>
          <a:p>
            <a:pPr algn="ctr">
              <a:lnSpc>
                <a:spcPts val="2330"/>
              </a:lnSpc>
            </a:pPr>
          </a:p>
        </p:txBody>
      </p:sp>
      <p:sp>
        <p:nvSpPr>
          <p:cNvPr name="TextBox 13" id="13"/>
          <p:cNvSpPr txBox="true"/>
          <p:nvPr/>
        </p:nvSpPr>
        <p:spPr>
          <a:xfrm rot="0">
            <a:off x="1888734" y="2860452"/>
            <a:ext cx="978806" cy="1234209"/>
          </a:xfrm>
          <a:prstGeom prst="rect">
            <a:avLst/>
          </a:prstGeom>
        </p:spPr>
        <p:txBody>
          <a:bodyPr anchor="t" rtlCol="false" tIns="0" lIns="0" bIns="0" rIns="0">
            <a:spAutoFit/>
          </a:bodyPr>
          <a:lstStyle/>
          <a:p>
            <a:pPr algn="ctr">
              <a:lnSpc>
                <a:spcPts val="10163"/>
              </a:lnSpc>
            </a:pPr>
            <a:r>
              <a:rPr lang="en-US" sz="7259" b="true">
                <a:solidFill>
                  <a:srgbClr val="FF66C4"/>
                </a:solidFill>
                <a:latin typeface="Canva Sans Bold"/>
                <a:ea typeface="Canva Sans Bold"/>
                <a:cs typeface="Canva Sans Bold"/>
                <a:sym typeface="Canva Sans Bold"/>
              </a:rPr>
              <a:t>2</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172">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3407454" y="6879974"/>
            <a:ext cx="8495071" cy="8229600"/>
          </a:xfrm>
          <a:custGeom>
            <a:avLst/>
            <a:gdLst/>
            <a:ahLst/>
            <a:cxnLst/>
            <a:rect r="r" b="b" t="t" l="l"/>
            <a:pathLst>
              <a:path h="8229600" w="8495071">
                <a:moveTo>
                  <a:pt x="0" y="0"/>
                </a:moveTo>
                <a:lnTo>
                  <a:pt x="8495071" y="0"/>
                </a:lnTo>
                <a:lnTo>
                  <a:pt x="8495071" y="8229600"/>
                </a:lnTo>
                <a:lnTo>
                  <a:pt x="0" y="8229600"/>
                </a:lnTo>
                <a:lnTo>
                  <a:pt x="0" y="0"/>
                </a:lnTo>
                <a:close/>
              </a:path>
            </a:pathLst>
          </a:custGeom>
          <a:blipFill>
            <a:blip r:embed="rId2"/>
            <a:stretch>
              <a:fillRect l="0" t="0" r="0" b="0"/>
            </a:stretch>
          </a:blipFill>
        </p:spPr>
      </p:sp>
      <p:grpSp>
        <p:nvGrpSpPr>
          <p:cNvPr name="Group 3" id="3"/>
          <p:cNvGrpSpPr/>
          <p:nvPr/>
        </p:nvGrpSpPr>
        <p:grpSpPr>
          <a:xfrm rot="0">
            <a:off x="4306355" y="3925677"/>
            <a:ext cx="5100789" cy="2265926"/>
            <a:chOff x="0" y="0"/>
            <a:chExt cx="1343418" cy="596787"/>
          </a:xfrm>
        </p:grpSpPr>
        <p:sp>
          <p:nvSpPr>
            <p:cNvPr name="Freeform 4" id="4"/>
            <p:cNvSpPr/>
            <p:nvPr/>
          </p:nvSpPr>
          <p:spPr>
            <a:xfrm flipH="false" flipV="false" rot="0">
              <a:off x="0" y="0"/>
              <a:ext cx="1343418" cy="596787"/>
            </a:xfrm>
            <a:custGeom>
              <a:avLst/>
              <a:gdLst/>
              <a:ahLst/>
              <a:cxnLst/>
              <a:rect r="r" b="b" t="t" l="l"/>
              <a:pathLst>
                <a:path h="596787" w="1343418">
                  <a:moveTo>
                    <a:pt x="0" y="0"/>
                  </a:moveTo>
                  <a:lnTo>
                    <a:pt x="1343418" y="0"/>
                  </a:lnTo>
                  <a:lnTo>
                    <a:pt x="1343418" y="596787"/>
                  </a:lnTo>
                  <a:lnTo>
                    <a:pt x="0" y="596787"/>
                  </a:lnTo>
                  <a:close/>
                </a:path>
              </a:pathLst>
            </a:custGeom>
            <a:solidFill>
              <a:srgbClr val="000000">
                <a:alpha val="0"/>
              </a:srgbClr>
            </a:solidFill>
            <a:ln w="19050" cap="sq">
              <a:solidFill>
                <a:srgbClr val="FFFFFF"/>
              </a:solidFill>
              <a:prstDash val="solid"/>
              <a:miter/>
            </a:ln>
          </p:spPr>
        </p:sp>
        <p:sp>
          <p:nvSpPr>
            <p:cNvPr name="TextBox 5" id="5"/>
            <p:cNvSpPr txBox="true"/>
            <p:nvPr/>
          </p:nvSpPr>
          <p:spPr>
            <a:xfrm>
              <a:off x="0" y="-47625"/>
              <a:ext cx="1343418" cy="644412"/>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4306355" y="6353528"/>
            <a:ext cx="5100789" cy="2265926"/>
            <a:chOff x="0" y="0"/>
            <a:chExt cx="1343418" cy="596787"/>
          </a:xfrm>
        </p:grpSpPr>
        <p:sp>
          <p:nvSpPr>
            <p:cNvPr name="Freeform 7" id="7"/>
            <p:cNvSpPr/>
            <p:nvPr/>
          </p:nvSpPr>
          <p:spPr>
            <a:xfrm flipH="false" flipV="false" rot="0">
              <a:off x="0" y="0"/>
              <a:ext cx="1343418" cy="596787"/>
            </a:xfrm>
            <a:custGeom>
              <a:avLst/>
              <a:gdLst/>
              <a:ahLst/>
              <a:cxnLst/>
              <a:rect r="r" b="b" t="t" l="l"/>
              <a:pathLst>
                <a:path h="596787" w="1343418">
                  <a:moveTo>
                    <a:pt x="0" y="0"/>
                  </a:moveTo>
                  <a:lnTo>
                    <a:pt x="1343418" y="0"/>
                  </a:lnTo>
                  <a:lnTo>
                    <a:pt x="1343418" y="596787"/>
                  </a:lnTo>
                  <a:lnTo>
                    <a:pt x="0" y="596787"/>
                  </a:lnTo>
                  <a:close/>
                </a:path>
              </a:pathLst>
            </a:custGeom>
            <a:solidFill>
              <a:srgbClr val="000000">
                <a:alpha val="0"/>
              </a:srgbClr>
            </a:solidFill>
            <a:ln w="19050" cap="sq">
              <a:solidFill>
                <a:srgbClr val="FFFFFF"/>
              </a:solidFill>
              <a:prstDash val="solid"/>
              <a:miter/>
            </a:ln>
          </p:spPr>
        </p:sp>
        <p:sp>
          <p:nvSpPr>
            <p:cNvPr name="TextBox 8" id="8"/>
            <p:cNvSpPr txBox="true"/>
            <p:nvPr/>
          </p:nvSpPr>
          <p:spPr>
            <a:xfrm>
              <a:off x="0" y="-47625"/>
              <a:ext cx="1343418" cy="644412"/>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9614999" y="6700904"/>
            <a:ext cx="5100789" cy="1918550"/>
            <a:chOff x="0" y="0"/>
            <a:chExt cx="790246" cy="297234"/>
          </a:xfrm>
        </p:grpSpPr>
        <p:sp>
          <p:nvSpPr>
            <p:cNvPr name="Freeform 10" id="10"/>
            <p:cNvSpPr/>
            <p:nvPr/>
          </p:nvSpPr>
          <p:spPr>
            <a:xfrm flipH="false" flipV="false" rot="0">
              <a:off x="0" y="0"/>
              <a:ext cx="790246" cy="297234"/>
            </a:xfrm>
            <a:custGeom>
              <a:avLst/>
              <a:gdLst/>
              <a:ahLst/>
              <a:cxnLst/>
              <a:rect r="r" b="b" t="t" l="l"/>
              <a:pathLst>
                <a:path h="297234" w="790246">
                  <a:moveTo>
                    <a:pt x="0" y="0"/>
                  </a:moveTo>
                  <a:lnTo>
                    <a:pt x="790246" y="0"/>
                  </a:lnTo>
                  <a:lnTo>
                    <a:pt x="790246" y="297234"/>
                  </a:lnTo>
                  <a:lnTo>
                    <a:pt x="0" y="297234"/>
                  </a:lnTo>
                  <a:close/>
                </a:path>
              </a:pathLst>
            </a:custGeom>
            <a:blipFill>
              <a:blip r:embed="rId3"/>
              <a:stretch>
                <a:fillRect l="0" t="-38566" r="0" b="-38566"/>
              </a:stretch>
            </a:blipFill>
            <a:ln w="19050" cap="sq">
              <a:solidFill>
                <a:srgbClr val="FFFFFF"/>
              </a:solidFill>
              <a:prstDash val="solid"/>
              <a:miter/>
            </a:ln>
          </p:spPr>
        </p:sp>
      </p:grpSp>
      <p:grpSp>
        <p:nvGrpSpPr>
          <p:cNvPr name="Group 11" id="11"/>
          <p:cNvGrpSpPr/>
          <p:nvPr/>
        </p:nvGrpSpPr>
        <p:grpSpPr>
          <a:xfrm rot="0">
            <a:off x="9614999" y="3925097"/>
            <a:ext cx="5100789" cy="4694357"/>
            <a:chOff x="0" y="0"/>
            <a:chExt cx="1343418" cy="1236374"/>
          </a:xfrm>
        </p:grpSpPr>
        <p:sp>
          <p:nvSpPr>
            <p:cNvPr name="Freeform 12" id="12"/>
            <p:cNvSpPr/>
            <p:nvPr/>
          </p:nvSpPr>
          <p:spPr>
            <a:xfrm flipH="false" flipV="false" rot="0">
              <a:off x="0" y="0"/>
              <a:ext cx="1343418" cy="1236374"/>
            </a:xfrm>
            <a:custGeom>
              <a:avLst/>
              <a:gdLst/>
              <a:ahLst/>
              <a:cxnLst/>
              <a:rect r="r" b="b" t="t" l="l"/>
              <a:pathLst>
                <a:path h="1236374" w="1343418">
                  <a:moveTo>
                    <a:pt x="0" y="0"/>
                  </a:moveTo>
                  <a:lnTo>
                    <a:pt x="1343418" y="0"/>
                  </a:lnTo>
                  <a:lnTo>
                    <a:pt x="1343418" y="1236374"/>
                  </a:lnTo>
                  <a:lnTo>
                    <a:pt x="0" y="1236374"/>
                  </a:lnTo>
                  <a:close/>
                </a:path>
              </a:pathLst>
            </a:custGeom>
            <a:solidFill>
              <a:srgbClr val="000000">
                <a:alpha val="0"/>
              </a:srgbClr>
            </a:solidFill>
            <a:ln w="19050" cap="sq">
              <a:solidFill>
                <a:srgbClr val="FFFFFF"/>
              </a:solidFill>
              <a:prstDash val="solid"/>
              <a:miter/>
            </a:ln>
          </p:spPr>
        </p:sp>
        <p:sp>
          <p:nvSpPr>
            <p:cNvPr name="TextBox 13" id="13"/>
            <p:cNvSpPr txBox="true"/>
            <p:nvPr/>
          </p:nvSpPr>
          <p:spPr>
            <a:xfrm>
              <a:off x="0" y="-47625"/>
              <a:ext cx="1343418" cy="1283999"/>
            </a:xfrm>
            <a:prstGeom prst="rect">
              <a:avLst/>
            </a:prstGeom>
          </p:spPr>
          <p:txBody>
            <a:bodyPr anchor="ctr" rtlCol="false" tIns="50800" lIns="50800" bIns="50800" rIns="50800"/>
            <a:lstStyle/>
            <a:p>
              <a:pPr algn="ctr">
                <a:lnSpc>
                  <a:spcPts val="3359"/>
                </a:lnSpc>
              </a:pPr>
            </a:p>
          </p:txBody>
        </p:sp>
      </p:grpSp>
      <p:sp>
        <p:nvSpPr>
          <p:cNvPr name="Freeform 14" id="14"/>
          <p:cNvSpPr/>
          <p:nvPr/>
        </p:nvSpPr>
        <p:spPr>
          <a:xfrm flipH="false" flipV="false" rot="0">
            <a:off x="14584260" y="5238056"/>
            <a:ext cx="9300947" cy="9300947"/>
          </a:xfrm>
          <a:custGeom>
            <a:avLst/>
            <a:gdLst/>
            <a:ahLst/>
            <a:cxnLst/>
            <a:rect r="r" b="b" t="t" l="l"/>
            <a:pathLst>
              <a:path h="9300947" w="9300947">
                <a:moveTo>
                  <a:pt x="0" y="0"/>
                </a:moveTo>
                <a:lnTo>
                  <a:pt x="9300947" y="0"/>
                </a:lnTo>
                <a:lnTo>
                  <a:pt x="9300947" y="9300947"/>
                </a:lnTo>
                <a:lnTo>
                  <a:pt x="0" y="9300947"/>
                </a:lnTo>
                <a:lnTo>
                  <a:pt x="0" y="0"/>
                </a:lnTo>
                <a:close/>
              </a:path>
            </a:pathLst>
          </a:custGeom>
          <a:blipFill>
            <a:blip r:embed="rId4"/>
            <a:stretch>
              <a:fillRect l="0" t="0" r="0" b="0"/>
            </a:stretch>
          </a:blipFill>
        </p:spPr>
      </p:sp>
      <p:grpSp>
        <p:nvGrpSpPr>
          <p:cNvPr name="Group 15" id="15"/>
          <p:cNvGrpSpPr>
            <a:grpSpLocks noChangeAspect="true"/>
          </p:cNvGrpSpPr>
          <p:nvPr/>
        </p:nvGrpSpPr>
        <p:grpSpPr>
          <a:xfrm rot="0">
            <a:off x="13252962" y="-1258487"/>
            <a:ext cx="6256239" cy="5872535"/>
            <a:chOff x="0" y="0"/>
            <a:chExt cx="6791960" cy="6375400"/>
          </a:xfrm>
        </p:grpSpPr>
        <p:sp>
          <p:nvSpPr>
            <p:cNvPr name="Freeform 16" id="16"/>
            <p:cNvSpPr/>
            <p:nvPr/>
          </p:nvSpPr>
          <p:spPr>
            <a:xfrm flipH="false" flipV="false" rot="0">
              <a:off x="12700" y="12700"/>
              <a:ext cx="6767830" cy="6350000"/>
            </a:xfrm>
            <a:custGeom>
              <a:avLst/>
              <a:gdLst/>
              <a:ahLst/>
              <a:cxnLst/>
              <a:rect r="r" b="b" t="t" l="l"/>
              <a:pathLst>
                <a:path h="6350000" w="6767830">
                  <a:moveTo>
                    <a:pt x="6000750" y="4484370"/>
                  </a:moveTo>
                  <a:lnTo>
                    <a:pt x="5986780" y="4484370"/>
                  </a:lnTo>
                  <a:lnTo>
                    <a:pt x="6002020" y="4499610"/>
                  </a:lnTo>
                  <a:lnTo>
                    <a:pt x="6002020" y="5584190"/>
                  </a:lnTo>
                  <a:lnTo>
                    <a:pt x="5234940" y="6350000"/>
                  </a:lnTo>
                  <a:lnTo>
                    <a:pt x="4150360" y="6350000"/>
                  </a:lnTo>
                  <a:lnTo>
                    <a:pt x="3383280" y="5582920"/>
                  </a:lnTo>
                  <a:lnTo>
                    <a:pt x="2616200" y="6350000"/>
                  </a:lnTo>
                  <a:lnTo>
                    <a:pt x="1531620" y="6350000"/>
                  </a:lnTo>
                  <a:lnTo>
                    <a:pt x="764540" y="5582920"/>
                  </a:lnTo>
                  <a:lnTo>
                    <a:pt x="764540" y="4498340"/>
                  </a:lnTo>
                  <a:lnTo>
                    <a:pt x="779780" y="4483100"/>
                  </a:lnTo>
                  <a:lnTo>
                    <a:pt x="765810" y="4483100"/>
                  </a:lnTo>
                  <a:lnTo>
                    <a:pt x="0" y="3717290"/>
                  </a:lnTo>
                  <a:lnTo>
                    <a:pt x="0" y="2632710"/>
                  </a:lnTo>
                  <a:lnTo>
                    <a:pt x="767080" y="1865630"/>
                  </a:lnTo>
                  <a:lnTo>
                    <a:pt x="781050" y="1865630"/>
                  </a:lnTo>
                  <a:lnTo>
                    <a:pt x="765810" y="1850390"/>
                  </a:lnTo>
                  <a:lnTo>
                    <a:pt x="765810" y="767080"/>
                  </a:lnTo>
                  <a:lnTo>
                    <a:pt x="1532890" y="0"/>
                  </a:lnTo>
                  <a:lnTo>
                    <a:pt x="2616200" y="0"/>
                  </a:lnTo>
                  <a:lnTo>
                    <a:pt x="3383280" y="767080"/>
                  </a:lnTo>
                  <a:lnTo>
                    <a:pt x="4150360" y="0"/>
                  </a:lnTo>
                  <a:lnTo>
                    <a:pt x="5234940" y="0"/>
                  </a:lnTo>
                  <a:lnTo>
                    <a:pt x="6002020" y="767080"/>
                  </a:lnTo>
                  <a:lnTo>
                    <a:pt x="6002020" y="1851660"/>
                  </a:lnTo>
                  <a:lnTo>
                    <a:pt x="5986780" y="1866900"/>
                  </a:lnTo>
                  <a:lnTo>
                    <a:pt x="6000750" y="1866900"/>
                  </a:lnTo>
                  <a:lnTo>
                    <a:pt x="6767830" y="2633980"/>
                  </a:lnTo>
                  <a:lnTo>
                    <a:pt x="6767830" y="3718560"/>
                  </a:lnTo>
                  <a:lnTo>
                    <a:pt x="6000750" y="4484370"/>
                  </a:lnTo>
                  <a:close/>
                </a:path>
              </a:pathLst>
            </a:custGeom>
            <a:blipFill>
              <a:blip r:embed="rId5"/>
              <a:stretch>
                <a:fillRect l="-13611" t="0" r="-13611" b="0"/>
              </a:stretch>
            </a:blipFill>
          </p:spPr>
        </p:sp>
        <p:sp>
          <p:nvSpPr>
            <p:cNvPr name="Freeform 17" id="17"/>
            <p:cNvSpPr/>
            <p:nvPr/>
          </p:nvSpPr>
          <p:spPr>
            <a:xfrm flipH="false" flipV="false" rot="0">
              <a:off x="0" y="0"/>
              <a:ext cx="6794500" cy="6375400"/>
            </a:xfrm>
            <a:custGeom>
              <a:avLst/>
              <a:gdLst/>
              <a:ahLst/>
              <a:cxnLst/>
              <a:rect r="r" b="b" t="t" l="l"/>
              <a:pathLst>
                <a:path h="6375400" w="6794500">
                  <a:moveTo>
                    <a:pt x="5252720" y="6375400"/>
                  </a:moveTo>
                  <a:lnTo>
                    <a:pt x="4157980" y="6375400"/>
                  </a:lnTo>
                  <a:lnTo>
                    <a:pt x="3395980" y="5613400"/>
                  </a:lnTo>
                  <a:lnTo>
                    <a:pt x="2633980" y="6375400"/>
                  </a:lnTo>
                  <a:lnTo>
                    <a:pt x="1539240" y="6375400"/>
                  </a:lnTo>
                  <a:lnTo>
                    <a:pt x="764540" y="5600700"/>
                  </a:lnTo>
                  <a:lnTo>
                    <a:pt x="764540" y="4505960"/>
                  </a:lnTo>
                  <a:lnTo>
                    <a:pt x="767080" y="4503420"/>
                  </a:lnTo>
                  <a:lnTo>
                    <a:pt x="0" y="3735070"/>
                  </a:lnTo>
                  <a:lnTo>
                    <a:pt x="0" y="2640330"/>
                  </a:lnTo>
                  <a:lnTo>
                    <a:pt x="768350" y="1871980"/>
                  </a:lnTo>
                  <a:lnTo>
                    <a:pt x="765810" y="1869440"/>
                  </a:lnTo>
                  <a:lnTo>
                    <a:pt x="765810" y="774700"/>
                  </a:lnTo>
                  <a:lnTo>
                    <a:pt x="1540510" y="0"/>
                  </a:lnTo>
                  <a:lnTo>
                    <a:pt x="2635250" y="0"/>
                  </a:lnTo>
                  <a:lnTo>
                    <a:pt x="3397250" y="762000"/>
                  </a:lnTo>
                  <a:lnTo>
                    <a:pt x="4159250" y="0"/>
                  </a:lnTo>
                  <a:lnTo>
                    <a:pt x="5253990" y="0"/>
                  </a:lnTo>
                  <a:lnTo>
                    <a:pt x="6028690" y="774700"/>
                  </a:lnTo>
                  <a:lnTo>
                    <a:pt x="6028690" y="1869440"/>
                  </a:lnTo>
                  <a:lnTo>
                    <a:pt x="6026150" y="1871980"/>
                  </a:lnTo>
                  <a:lnTo>
                    <a:pt x="6794500" y="2640330"/>
                  </a:lnTo>
                  <a:lnTo>
                    <a:pt x="6794500" y="3735070"/>
                  </a:lnTo>
                  <a:lnTo>
                    <a:pt x="6026150" y="4503420"/>
                  </a:lnTo>
                  <a:lnTo>
                    <a:pt x="6028690" y="4505960"/>
                  </a:lnTo>
                  <a:lnTo>
                    <a:pt x="6028690" y="5600700"/>
                  </a:lnTo>
                  <a:lnTo>
                    <a:pt x="5252720" y="6375400"/>
                  </a:lnTo>
                  <a:close/>
                  <a:moveTo>
                    <a:pt x="4168140" y="6350000"/>
                  </a:moveTo>
                  <a:lnTo>
                    <a:pt x="5242560" y="6350000"/>
                  </a:lnTo>
                  <a:lnTo>
                    <a:pt x="6002020" y="5590540"/>
                  </a:lnTo>
                  <a:lnTo>
                    <a:pt x="6002020" y="4516120"/>
                  </a:lnTo>
                  <a:lnTo>
                    <a:pt x="5969000" y="4483100"/>
                  </a:lnTo>
                  <a:lnTo>
                    <a:pt x="6008370" y="4483100"/>
                  </a:lnTo>
                  <a:lnTo>
                    <a:pt x="6767830" y="3723640"/>
                  </a:lnTo>
                  <a:lnTo>
                    <a:pt x="6767830" y="2649220"/>
                  </a:lnTo>
                  <a:lnTo>
                    <a:pt x="6008370" y="1889760"/>
                  </a:lnTo>
                  <a:lnTo>
                    <a:pt x="5969000" y="1889760"/>
                  </a:lnTo>
                  <a:lnTo>
                    <a:pt x="6002020" y="1856740"/>
                  </a:lnTo>
                  <a:lnTo>
                    <a:pt x="6002020" y="784860"/>
                  </a:lnTo>
                  <a:lnTo>
                    <a:pt x="5242560" y="25400"/>
                  </a:lnTo>
                  <a:lnTo>
                    <a:pt x="4168140" y="25400"/>
                  </a:lnTo>
                  <a:lnTo>
                    <a:pt x="3395980" y="797560"/>
                  </a:lnTo>
                  <a:lnTo>
                    <a:pt x="2623820" y="25400"/>
                  </a:lnTo>
                  <a:lnTo>
                    <a:pt x="1549400" y="25400"/>
                  </a:lnTo>
                  <a:lnTo>
                    <a:pt x="791210" y="784860"/>
                  </a:lnTo>
                  <a:lnTo>
                    <a:pt x="791210" y="1859280"/>
                  </a:lnTo>
                  <a:lnTo>
                    <a:pt x="824230" y="1892300"/>
                  </a:lnTo>
                  <a:lnTo>
                    <a:pt x="784860" y="1892300"/>
                  </a:lnTo>
                  <a:lnTo>
                    <a:pt x="25400" y="2650490"/>
                  </a:lnTo>
                  <a:lnTo>
                    <a:pt x="25400" y="3724910"/>
                  </a:lnTo>
                  <a:lnTo>
                    <a:pt x="784860" y="4484370"/>
                  </a:lnTo>
                  <a:lnTo>
                    <a:pt x="824230" y="4484370"/>
                  </a:lnTo>
                  <a:lnTo>
                    <a:pt x="791210" y="4517390"/>
                  </a:lnTo>
                  <a:lnTo>
                    <a:pt x="791210" y="5591810"/>
                  </a:lnTo>
                  <a:lnTo>
                    <a:pt x="1550670" y="6351270"/>
                  </a:lnTo>
                  <a:lnTo>
                    <a:pt x="2625090" y="6351270"/>
                  </a:lnTo>
                  <a:lnTo>
                    <a:pt x="3397250" y="5579110"/>
                  </a:lnTo>
                  <a:lnTo>
                    <a:pt x="4168140" y="6350000"/>
                  </a:lnTo>
                  <a:close/>
                </a:path>
              </a:pathLst>
            </a:custGeom>
            <a:solidFill>
              <a:srgbClr val="FFFFFF"/>
            </a:solidFill>
          </p:spPr>
        </p:sp>
      </p:grpSp>
      <p:sp>
        <p:nvSpPr>
          <p:cNvPr name="TextBox 18" id="18"/>
          <p:cNvSpPr txBox="true"/>
          <p:nvPr/>
        </p:nvSpPr>
        <p:spPr>
          <a:xfrm rot="0">
            <a:off x="10010652" y="5067300"/>
            <a:ext cx="4154507" cy="659370"/>
          </a:xfrm>
          <a:prstGeom prst="rect">
            <a:avLst/>
          </a:prstGeom>
        </p:spPr>
        <p:txBody>
          <a:bodyPr anchor="t" rtlCol="false" tIns="0" lIns="0" bIns="0" rIns="0">
            <a:spAutoFit/>
          </a:bodyPr>
          <a:lstStyle/>
          <a:p>
            <a:pPr algn="l">
              <a:lnSpc>
                <a:spcPts val="2506"/>
              </a:lnSpc>
            </a:pPr>
            <a:r>
              <a:rPr lang="en-US" sz="1790">
                <a:solidFill>
                  <a:srgbClr val="FFFFFF"/>
                </a:solidFill>
                <a:latin typeface="Times New Roman"/>
                <a:ea typeface="Times New Roman"/>
                <a:cs typeface="Times New Roman"/>
                <a:sym typeface="Times New Roman"/>
              </a:rPr>
              <a:t>Contrôle des limites d’exposition et des garanties pour éviter les risques élevés.</a:t>
            </a:r>
          </a:p>
        </p:txBody>
      </p:sp>
      <p:sp>
        <p:nvSpPr>
          <p:cNvPr name="TextBox 19" id="19"/>
          <p:cNvSpPr txBox="true"/>
          <p:nvPr/>
        </p:nvSpPr>
        <p:spPr>
          <a:xfrm rot="0">
            <a:off x="1028700" y="1068137"/>
            <a:ext cx="8981952" cy="1958642"/>
          </a:xfrm>
          <a:prstGeom prst="rect">
            <a:avLst/>
          </a:prstGeom>
        </p:spPr>
        <p:txBody>
          <a:bodyPr anchor="t" rtlCol="false" tIns="0" lIns="0" bIns="0" rIns="0">
            <a:spAutoFit/>
          </a:bodyPr>
          <a:lstStyle/>
          <a:p>
            <a:pPr algn="l" marL="0" indent="0" lvl="0">
              <a:lnSpc>
                <a:spcPts val="7220"/>
              </a:lnSpc>
            </a:pPr>
            <a:r>
              <a:rPr lang="en-US" sz="6118">
                <a:solidFill>
                  <a:srgbClr val="FFFFFF"/>
                </a:solidFill>
                <a:latin typeface="Times New Roman"/>
                <a:ea typeface="Times New Roman"/>
                <a:cs typeface="Times New Roman"/>
                <a:sym typeface="Times New Roman"/>
              </a:rPr>
              <a:t>Calcul des Risques et Vérifications</a:t>
            </a:r>
          </a:p>
        </p:txBody>
      </p:sp>
      <p:sp>
        <p:nvSpPr>
          <p:cNvPr name="TextBox 20" id="20"/>
          <p:cNvSpPr txBox="true"/>
          <p:nvPr/>
        </p:nvSpPr>
        <p:spPr>
          <a:xfrm rot="0">
            <a:off x="4519506" y="5027552"/>
            <a:ext cx="4674486" cy="345045"/>
          </a:xfrm>
          <a:prstGeom prst="rect">
            <a:avLst/>
          </a:prstGeom>
        </p:spPr>
        <p:txBody>
          <a:bodyPr anchor="t" rtlCol="false" tIns="0" lIns="0" bIns="0" rIns="0">
            <a:spAutoFit/>
          </a:bodyPr>
          <a:lstStyle/>
          <a:p>
            <a:pPr algn="ctr">
              <a:lnSpc>
                <a:spcPts val="2506"/>
              </a:lnSpc>
            </a:pPr>
            <a:r>
              <a:rPr lang="en-US" sz="1790">
                <a:solidFill>
                  <a:srgbClr val="FFFFFF"/>
                </a:solidFill>
                <a:latin typeface="Times New Roman"/>
                <a:ea typeface="Times New Roman"/>
                <a:cs typeface="Times New Roman"/>
                <a:sym typeface="Times New Roman"/>
              </a:rPr>
              <a:t>Basé sur l’exposition et le score de crédit.</a:t>
            </a:r>
          </a:p>
        </p:txBody>
      </p:sp>
      <p:sp>
        <p:nvSpPr>
          <p:cNvPr name="TextBox 21" id="21"/>
          <p:cNvSpPr txBox="true"/>
          <p:nvPr/>
        </p:nvSpPr>
        <p:spPr>
          <a:xfrm rot="0">
            <a:off x="4519506" y="7323839"/>
            <a:ext cx="4674486" cy="659370"/>
          </a:xfrm>
          <a:prstGeom prst="rect">
            <a:avLst/>
          </a:prstGeom>
        </p:spPr>
        <p:txBody>
          <a:bodyPr anchor="t" rtlCol="false" tIns="0" lIns="0" bIns="0" rIns="0">
            <a:spAutoFit/>
          </a:bodyPr>
          <a:lstStyle/>
          <a:p>
            <a:pPr algn="ctr">
              <a:lnSpc>
                <a:spcPts val="2506"/>
              </a:lnSpc>
            </a:pPr>
            <a:r>
              <a:rPr lang="en-US" sz="1790">
                <a:solidFill>
                  <a:srgbClr val="FFFFFF"/>
                </a:solidFill>
                <a:latin typeface="Times New Roman"/>
                <a:ea typeface="Times New Roman"/>
                <a:cs typeface="Times New Roman"/>
                <a:sym typeface="Times New Roman"/>
              </a:rPr>
              <a:t>Générées en cas de dépassement des limites ou de faible garantie.</a:t>
            </a:r>
          </a:p>
        </p:txBody>
      </p:sp>
      <p:sp>
        <p:nvSpPr>
          <p:cNvPr name="TextBox 22" id="22"/>
          <p:cNvSpPr txBox="true"/>
          <p:nvPr/>
        </p:nvSpPr>
        <p:spPr>
          <a:xfrm rot="0">
            <a:off x="10772277" y="4536062"/>
            <a:ext cx="2681539" cy="455295"/>
          </a:xfrm>
          <a:prstGeom prst="rect">
            <a:avLst/>
          </a:prstGeom>
        </p:spPr>
        <p:txBody>
          <a:bodyPr anchor="t" rtlCol="false" tIns="0" lIns="0" bIns="0" rIns="0">
            <a:spAutoFit/>
          </a:bodyPr>
          <a:lstStyle/>
          <a:p>
            <a:pPr algn="ctr">
              <a:lnSpc>
                <a:spcPts val="3779"/>
              </a:lnSpc>
              <a:spcBef>
                <a:spcPct val="0"/>
              </a:spcBef>
            </a:pPr>
            <a:r>
              <a:rPr lang="en-US" sz="2699">
                <a:solidFill>
                  <a:srgbClr val="FF66C4"/>
                </a:solidFill>
                <a:latin typeface="IBM Plex Mono"/>
                <a:ea typeface="IBM Plex Mono"/>
                <a:cs typeface="IBM Plex Mono"/>
                <a:sym typeface="IBM Plex Mono"/>
              </a:rPr>
              <a:t>Vérifications </a:t>
            </a:r>
          </a:p>
        </p:txBody>
      </p:sp>
      <p:sp>
        <p:nvSpPr>
          <p:cNvPr name="TextBox 23" id="23"/>
          <p:cNvSpPr txBox="true"/>
          <p:nvPr/>
        </p:nvSpPr>
        <p:spPr>
          <a:xfrm rot="0">
            <a:off x="4974605" y="4536062"/>
            <a:ext cx="4169395" cy="455295"/>
          </a:xfrm>
          <a:prstGeom prst="rect">
            <a:avLst/>
          </a:prstGeom>
        </p:spPr>
        <p:txBody>
          <a:bodyPr anchor="t" rtlCol="false" tIns="0" lIns="0" bIns="0" rIns="0">
            <a:spAutoFit/>
          </a:bodyPr>
          <a:lstStyle/>
          <a:p>
            <a:pPr algn="ctr">
              <a:lnSpc>
                <a:spcPts val="3779"/>
              </a:lnSpc>
              <a:spcBef>
                <a:spcPct val="0"/>
              </a:spcBef>
            </a:pPr>
            <a:r>
              <a:rPr lang="en-US" sz="2699">
                <a:solidFill>
                  <a:srgbClr val="FF66C4"/>
                </a:solidFill>
                <a:latin typeface="IBM Plex Mono"/>
                <a:ea typeface="IBM Plex Mono"/>
                <a:cs typeface="IBM Plex Mono"/>
                <a:sym typeface="IBM Plex Mono"/>
              </a:rPr>
              <a:t>Calcul du risque</a:t>
            </a:r>
          </a:p>
        </p:txBody>
      </p:sp>
      <p:sp>
        <p:nvSpPr>
          <p:cNvPr name="TextBox 24" id="24"/>
          <p:cNvSpPr txBox="true"/>
          <p:nvPr/>
        </p:nvSpPr>
        <p:spPr>
          <a:xfrm rot="0">
            <a:off x="5852162" y="6832349"/>
            <a:ext cx="2009174" cy="455295"/>
          </a:xfrm>
          <a:prstGeom prst="rect">
            <a:avLst/>
          </a:prstGeom>
        </p:spPr>
        <p:txBody>
          <a:bodyPr anchor="t" rtlCol="false" tIns="0" lIns="0" bIns="0" rIns="0">
            <a:spAutoFit/>
          </a:bodyPr>
          <a:lstStyle/>
          <a:p>
            <a:pPr algn="ctr">
              <a:lnSpc>
                <a:spcPts val="3779"/>
              </a:lnSpc>
              <a:spcBef>
                <a:spcPct val="0"/>
              </a:spcBef>
            </a:pPr>
            <a:r>
              <a:rPr lang="en-US" sz="2699">
                <a:solidFill>
                  <a:srgbClr val="FF66C4"/>
                </a:solidFill>
                <a:latin typeface="IBM Plex Mono"/>
                <a:ea typeface="IBM Plex Mono"/>
                <a:cs typeface="IBM Plex Mono"/>
                <a:sym typeface="IBM Plex Mono"/>
              </a:rPr>
              <a:t>Alertes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DAGYxVW9QEI</dc:identifier>
  <dcterms:modified xsi:type="dcterms:W3CDTF">2011-08-01T06:04:30Z</dcterms:modified>
  <cp:revision>1</cp:revision>
  <dc:title>I</dc:title>
</cp:coreProperties>
</file>